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256" r:id="rId2"/>
    <p:sldId id="308" r:id="rId3"/>
    <p:sldId id="309" r:id="rId4"/>
    <p:sldId id="310" r:id="rId5"/>
    <p:sldId id="312" r:id="rId6"/>
    <p:sldId id="311" r:id="rId7"/>
    <p:sldId id="313" r:id="rId8"/>
    <p:sldId id="314" r:id="rId9"/>
    <p:sldId id="315" r:id="rId10"/>
    <p:sldId id="317" r:id="rId11"/>
    <p:sldId id="318" r:id="rId12"/>
    <p:sldId id="329" r:id="rId13"/>
    <p:sldId id="257" r:id="rId14"/>
    <p:sldId id="288" r:id="rId15"/>
    <p:sldId id="305" r:id="rId16"/>
    <p:sldId id="307" r:id="rId17"/>
    <p:sldId id="258" r:id="rId18"/>
    <p:sldId id="324" r:id="rId19"/>
    <p:sldId id="259" r:id="rId20"/>
    <p:sldId id="319" r:id="rId21"/>
    <p:sldId id="261" r:id="rId22"/>
    <p:sldId id="320" r:id="rId23"/>
    <p:sldId id="260" r:id="rId24"/>
    <p:sldId id="321" r:id="rId25"/>
    <p:sldId id="262" r:id="rId26"/>
    <p:sldId id="325" r:id="rId27"/>
    <p:sldId id="263" r:id="rId28"/>
    <p:sldId id="326" r:id="rId29"/>
    <p:sldId id="264" r:id="rId30"/>
    <p:sldId id="323" r:id="rId31"/>
    <p:sldId id="265" r:id="rId32"/>
    <p:sldId id="322" r:id="rId33"/>
    <p:sldId id="272" r:id="rId34"/>
    <p:sldId id="331" r:id="rId35"/>
    <p:sldId id="332" r:id="rId36"/>
    <p:sldId id="333" r:id="rId37"/>
    <p:sldId id="334" r:id="rId38"/>
    <p:sldId id="335" r:id="rId39"/>
    <p:sldId id="266" r:id="rId40"/>
    <p:sldId id="304" r:id="rId41"/>
    <p:sldId id="269" r:id="rId42"/>
    <p:sldId id="327" r:id="rId43"/>
    <p:sldId id="270" r:id="rId44"/>
    <p:sldId id="271" r:id="rId45"/>
    <p:sldId id="274" r:id="rId46"/>
    <p:sldId id="275" r:id="rId47"/>
    <p:sldId id="276" r:id="rId48"/>
    <p:sldId id="277" r:id="rId49"/>
    <p:sldId id="278" r:id="rId50"/>
    <p:sldId id="279" r:id="rId51"/>
    <p:sldId id="289" r:id="rId52"/>
    <p:sldId id="290" r:id="rId53"/>
    <p:sldId id="291" r:id="rId54"/>
    <p:sldId id="292" r:id="rId55"/>
    <p:sldId id="293" r:id="rId56"/>
    <p:sldId id="294" r:id="rId57"/>
    <p:sldId id="295" r:id="rId58"/>
    <p:sldId id="296" r:id="rId59"/>
    <p:sldId id="298" r:id="rId60"/>
    <p:sldId id="299" r:id="rId61"/>
    <p:sldId id="285" r:id="rId62"/>
    <p:sldId id="286" r:id="rId63"/>
    <p:sldId id="328" r:id="rId64"/>
    <p:sldId id="302" r:id="rId65"/>
    <p:sldId id="330" r:id="rId6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86380" autoAdjust="0"/>
  </p:normalViewPr>
  <p:slideViewPr>
    <p:cSldViewPr>
      <p:cViewPr varScale="1">
        <p:scale>
          <a:sx n="59" d="100"/>
          <a:sy n="59" d="100"/>
        </p:scale>
        <p:origin x="-1356" y="-84"/>
      </p:cViewPr>
      <p:guideLst>
        <p:guide orient="horz" pos="2160"/>
        <p:guide pos="2880"/>
      </p:guideLst>
    </p:cSldViewPr>
  </p:slideViewPr>
  <p:outlineViewPr>
    <p:cViewPr>
      <p:scale>
        <a:sx n="33" d="100"/>
        <a:sy n="33" d="100"/>
      </p:scale>
      <p:origin x="252" y="96282"/>
    </p:cViewPr>
  </p:outlineViewPr>
  <p:notesTextViewPr>
    <p:cViewPr>
      <p:scale>
        <a:sx n="100" d="100"/>
        <a:sy n="100" d="100"/>
      </p:scale>
      <p:origin x="0" y="0"/>
    </p:cViewPr>
  </p:notesTextViewPr>
  <p:sorterViewPr>
    <p:cViewPr>
      <p:scale>
        <a:sx n="66" d="100"/>
        <a:sy n="66" d="100"/>
      </p:scale>
      <p:origin x="0" y="546"/>
    </p:cViewPr>
  </p:sorterViewPr>
  <p:notesViewPr>
    <p:cSldViewPr>
      <p:cViewPr varScale="1">
        <p:scale>
          <a:sx n="55" d="100"/>
          <a:sy n="55" d="100"/>
        </p:scale>
        <p:origin x="-2256"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6B8502-BF4D-4DCB-9835-2CF15F856C24}" type="datetimeFigureOut">
              <a:rPr lang="fr-FR" smtClean="0"/>
              <a:pPr/>
              <a:t>19/06/2017</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2BE63E-73C5-4F46-B7C5-892BF4AD580C}" type="slidenum">
              <a:rPr lang="fr-FR" smtClean="0"/>
              <a:pPr/>
              <a:t>‹N°›</a:t>
            </a:fld>
            <a:endParaRPr lang="fr-FR" dirty="0"/>
          </a:p>
        </p:txBody>
      </p:sp>
    </p:spTree>
    <p:extLst>
      <p:ext uri="{BB962C8B-B14F-4D97-AF65-F5344CB8AC3E}">
        <p14:creationId xmlns:p14="http://schemas.microsoft.com/office/powerpoint/2010/main" xmlns="" val="2793184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52BE63E-73C5-4F46-B7C5-892BF4AD580C}" type="slidenum">
              <a:rPr lang="fr-FR" smtClean="0"/>
              <a:pPr/>
              <a:t>1</a:t>
            </a:fld>
            <a:endParaRPr lang="fr-FR" dirty="0"/>
          </a:p>
        </p:txBody>
      </p:sp>
    </p:spTree>
    <p:extLst>
      <p:ext uri="{BB962C8B-B14F-4D97-AF65-F5344CB8AC3E}">
        <p14:creationId xmlns:p14="http://schemas.microsoft.com/office/powerpoint/2010/main" xmlns="" val="2897962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52BE63E-73C5-4F46-B7C5-892BF4AD580C}" type="slidenum">
              <a:rPr lang="fr-FR" smtClean="0"/>
              <a:pPr/>
              <a:t>20</a:t>
            </a:fld>
            <a:endParaRPr lang="fr-FR" dirty="0"/>
          </a:p>
        </p:txBody>
      </p:sp>
    </p:spTree>
    <p:extLst>
      <p:ext uri="{BB962C8B-B14F-4D97-AF65-F5344CB8AC3E}">
        <p14:creationId xmlns:p14="http://schemas.microsoft.com/office/powerpoint/2010/main" xmlns="" val="2911142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9" name="Titr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17" name="Sous-titr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F9A5EDBD-D766-4FE2-878E-3ED250C162FB}" type="datetimeFigureOut">
              <a:rPr lang="fr-FR" smtClean="0"/>
              <a:pPr/>
              <a:t>19/06/2017</a:t>
            </a:fld>
            <a:endParaRPr lang="fr-FR" dirty="0"/>
          </a:p>
        </p:txBody>
      </p:sp>
      <p:sp>
        <p:nvSpPr>
          <p:cNvPr id="19" name="Espace réservé du pied de page 18"/>
          <p:cNvSpPr>
            <a:spLocks noGrp="1"/>
          </p:cNvSpPr>
          <p:nvPr>
            <p:ph type="ftr" sz="quarter" idx="11"/>
          </p:nvPr>
        </p:nvSpPr>
        <p:spPr/>
        <p:txBody>
          <a:bodyPr/>
          <a:lstStyle/>
          <a:p>
            <a:endParaRPr lang="fr-FR" dirty="0"/>
          </a:p>
        </p:txBody>
      </p:sp>
      <p:sp>
        <p:nvSpPr>
          <p:cNvPr id="27" name="Espace réservé du numéro de diapositive 26"/>
          <p:cNvSpPr>
            <a:spLocks noGrp="1"/>
          </p:cNvSpPr>
          <p:nvPr>
            <p:ph type="sldNum" sz="quarter" idx="12"/>
          </p:nvPr>
        </p:nvSpPr>
        <p:spPr/>
        <p:txBody>
          <a:bodyPr/>
          <a:lstStyle/>
          <a:p>
            <a:fld id="{0F1F6722-C23E-4730-A16A-87C13BE01F5B}" type="slidenum">
              <a:rPr lang="fr-FR" smtClean="0"/>
              <a:pPr/>
              <a:t>‹N°›</a:t>
            </a:fld>
            <a:endParaRPr lang="fr-FR"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F9A5EDBD-D766-4FE2-878E-3ED250C162FB}" type="datetimeFigureOut">
              <a:rPr lang="fr-FR" smtClean="0"/>
              <a:pPr/>
              <a:t>19/06/2017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0F1F6722-C23E-4730-A16A-87C13BE01F5B}" type="slidenum">
              <a:rPr lang="fr-FR" smtClean="0"/>
              <a:pPr/>
              <a:t>‹N°›</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914401"/>
            <a:ext cx="2057400" cy="5211763"/>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914401"/>
            <a:ext cx="6019800" cy="5211763"/>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F9A5EDBD-D766-4FE2-878E-3ED250C162FB}" type="datetimeFigureOut">
              <a:rPr lang="fr-FR" smtClean="0"/>
              <a:pPr/>
              <a:t>19/06/2017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0F1F6722-C23E-4730-A16A-87C13BE01F5B}" type="slidenum">
              <a:rPr lang="fr-FR" smtClean="0"/>
              <a:pPr/>
              <a:t>‹N°›</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F9A5EDBD-D766-4FE2-878E-3ED250C162FB}" type="datetimeFigureOut">
              <a:rPr lang="fr-FR" smtClean="0"/>
              <a:pPr/>
              <a:t>19/06/2017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0F1F6722-C23E-4730-A16A-87C13BE01F5B}" type="slidenum">
              <a:rPr lang="fr-FR" smtClean="0"/>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fld id="{F9A5EDBD-D766-4FE2-878E-3ED250C162FB}" type="datetimeFigureOut">
              <a:rPr lang="fr-FR" smtClean="0"/>
              <a:pPr/>
              <a:t>19/06/2017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0F1F6722-C23E-4730-A16A-87C13BE01F5B}" type="slidenum">
              <a:rPr lang="fr-FR" smtClean="0"/>
              <a:pPr/>
              <a:t>‹N°›</a:t>
            </a:fld>
            <a:endParaRPr lang="fr-FR"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F9A5EDBD-D766-4FE2-878E-3ED250C162FB}" type="datetimeFigureOut">
              <a:rPr lang="fr-FR" smtClean="0"/>
              <a:pPr/>
              <a:t>19/06/2017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0F1F6722-C23E-4730-A16A-87C13BE01F5B}" type="slidenum">
              <a:rPr lang="fr-FR" smtClean="0"/>
              <a:pPr/>
              <a:t>‹N°›</a:t>
            </a:fld>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tIns="45720" anchor="b"/>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F9A5EDBD-D766-4FE2-878E-3ED250C162FB}" type="datetimeFigureOut">
              <a:rPr lang="fr-FR" smtClean="0"/>
              <a:pPr/>
              <a:t>19/06/2017</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0F1F6722-C23E-4730-A16A-87C13BE01F5B}" type="slidenum">
              <a:rPr lang="fr-FR" smtClean="0"/>
              <a:pPr/>
              <a:t>‹N°›</a:t>
            </a:fld>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F9A5EDBD-D766-4FE2-878E-3ED250C162FB}" type="datetimeFigureOut">
              <a:rPr lang="fr-FR" smtClean="0"/>
              <a:pPr/>
              <a:t>19/06/2017</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0F1F6722-C23E-4730-A16A-87C13BE01F5B}" type="slidenum">
              <a:rPr lang="fr-FR" smtClean="0"/>
              <a:pPr/>
              <a:t>‹N°›</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9A5EDBD-D766-4FE2-878E-3ED250C162FB}" type="datetimeFigureOut">
              <a:rPr lang="fr-FR" smtClean="0"/>
              <a:pPr/>
              <a:t>19/06/2017</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0F1F6722-C23E-4730-A16A-87C13BE01F5B}" type="slidenum">
              <a:rPr lang="fr-FR" smtClean="0"/>
              <a:pPr/>
              <a:t>‹N°›</a:t>
            </a:fld>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F9A5EDBD-D766-4FE2-878E-3ED250C162FB}" type="datetimeFigureOut">
              <a:rPr lang="fr-FR" smtClean="0"/>
              <a:pPr/>
              <a:t>19/06/2017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0F1F6722-C23E-4730-A16A-87C13BE01F5B}" type="slidenum">
              <a:rPr lang="fr-FR" smtClean="0"/>
              <a:pPr/>
              <a:t>‹N°›</a:t>
            </a:fld>
            <a:endParaRPr lang="fr-F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Rogner et arrondir un rectangle à un seul coi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Triangle rect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r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smtClean="0"/>
              <a:t>Cliquez pour modifier le style du titre</a:t>
            </a:r>
            <a:endParaRPr kumimoji="0" lang="en-US"/>
          </a:p>
        </p:txBody>
      </p:sp>
      <p:sp>
        <p:nvSpPr>
          <p:cNvPr id="4" name="Espace réservé du texte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fld id="{F9A5EDBD-D766-4FE2-878E-3ED250C162FB}" type="datetimeFigureOut">
              <a:rPr lang="fr-FR" smtClean="0"/>
              <a:pPr/>
              <a:t>19/06/2017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a:xfrm>
            <a:off x="8077200" y="6356350"/>
            <a:ext cx="609600" cy="365125"/>
          </a:xfrm>
        </p:spPr>
        <p:txBody>
          <a:bodyPr/>
          <a:lstStyle/>
          <a:p>
            <a:fld id="{0F1F6722-C23E-4730-A16A-87C13BE01F5B}" type="slidenum">
              <a:rPr lang="fr-FR" smtClean="0"/>
              <a:pPr/>
              <a:t>‹N°›</a:t>
            </a:fld>
            <a:endParaRPr lang="fr-FR" dirty="0"/>
          </a:p>
        </p:txBody>
      </p:sp>
      <p:sp>
        <p:nvSpPr>
          <p:cNvPr id="3" name="Espace réservé pour une imag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dirty="0" smtClean="0"/>
              <a:t>Cliquez sur l'icône pour ajouter une image</a:t>
            </a:r>
            <a:endParaRPr kumimoji="0" lang="en-US" dirty="0"/>
          </a:p>
        </p:txBody>
      </p:sp>
      <p:sp>
        <p:nvSpPr>
          <p:cNvPr id="10" name="Forme libre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orme libre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e libre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orme libre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Espace réservé du titre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9A5EDBD-D766-4FE2-878E-3ED250C162FB}" type="datetimeFigureOut">
              <a:rPr lang="fr-FR" smtClean="0"/>
              <a:pPr/>
              <a:t>19/06/2017</a:t>
            </a:fld>
            <a:endParaRPr lang="fr-FR" dirty="0"/>
          </a:p>
        </p:txBody>
      </p:sp>
      <p:sp>
        <p:nvSpPr>
          <p:cNvPr id="22" name="Espace réservé du pied de pa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r-FR" dirty="0"/>
          </a:p>
        </p:txBody>
      </p:sp>
      <p:sp>
        <p:nvSpPr>
          <p:cNvPr id="18" name="Espace réservé du numéro de diapositiv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F1F6722-C23E-4730-A16A-87C13BE01F5B}" type="slidenum">
              <a:rPr lang="fr-FR" smtClean="0"/>
              <a:pPr/>
              <a:t>‹N°›</a:t>
            </a:fld>
            <a:endParaRPr lang="fr-FR" dirty="0"/>
          </a:p>
        </p:txBody>
      </p:sp>
      <p:grpSp>
        <p:nvGrpSpPr>
          <p:cNvPr id="2" name="Groupe 1"/>
          <p:cNvGrpSpPr/>
          <p:nvPr/>
        </p:nvGrpSpPr>
        <p:grpSpPr>
          <a:xfrm>
            <a:off x="-19017" y="202408"/>
            <a:ext cx="9180548" cy="649224"/>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www.quartz-store.com/" TargetMode="External"/><Relationship Id="rId7" Type="http://schemas.openxmlformats.org/officeDocument/2006/relationships/hyperlink" Target="http://www.midobras.com/" TargetMode="Externa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hyperlink" Target="http://www.geniedulieu.ch/" TargetMode="External"/><Relationship Id="rId5" Type="http://schemas.openxmlformats.org/officeDocument/2006/relationships/hyperlink" Target="http://www.shungite.fr/" TargetMode="External"/><Relationship Id="rId4" Type="http://schemas.openxmlformats.org/officeDocument/2006/relationships/hyperlink" Target="http://www.espritcomposite.com/"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Autofit/>
          </a:bodyPr>
          <a:lstStyle/>
          <a:p>
            <a:r>
              <a:rPr lang="fr-FR" sz="3600" dirty="0" smtClean="0">
                <a:latin typeface="Goudy Stout" pitchFamily="18" charset="0"/>
              </a:rPr>
              <a:t>Fabrication d’une </a:t>
            </a:r>
            <a:r>
              <a:rPr lang="fr-FR" sz="3600" dirty="0">
                <a:latin typeface="Goudy Stout" pitchFamily="18" charset="0"/>
              </a:rPr>
              <a:t>O</a:t>
            </a:r>
            <a:r>
              <a:rPr lang="fr-FR" sz="3600" dirty="0" smtClean="0">
                <a:latin typeface="Goudy Stout" pitchFamily="18" charset="0"/>
              </a:rPr>
              <a:t>rgoshungite HGG </a:t>
            </a:r>
            <a:endParaRPr lang="fr-FR" sz="3600" dirty="0">
              <a:latin typeface="Goudy Stout" pitchFamily="18" charset="0"/>
            </a:endParaRPr>
          </a:p>
        </p:txBody>
      </p:sp>
      <p:sp>
        <p:nvSpPr>
          <p:cNvPr id="3" name="Sous-titre 2"/>
          <p:cNvSpPr>
            <a:spLocks noGrp="1"/>
          </p:cNvSpPr>
          <p:nvPr>
            <p:ph type="subTitle" idx="1"/>
          </p:nvPr>
        </p:nvSpPr>
        <p:spPr>
          <a:xfrm>
            <a:off x="533400" y="3228536"/>
            <a:ext cx="7854696" cy="2792752"/>
          </a:xfrm>
        </p:spPr>
        <p:txBody>
          <a:bodyPr>
            <a:normAutofit/>
          </a:bodyPr>
          <a:lstStyle/>
          <a:p>
            <a:r>
              <a:rPr lang="fr-FR" b="1" dirty="0" smtClean="0"/>
              <a:t>Manuel détaillé</a:t>
            </a:r>
          </a:p>
          <a:p>
            <a:r>
              <a:rPr lang="fr-FR" b="1" dirty="0" smtClean="0"/>
              <a:t>Pour une protection maximale</a:t>
            </a:r>
          </a:p>
          <a:p>
            <a:endParaRPr lang="fr-FR" b="1" dirty="0" smtClean="0"/>
          </a:p>
          <a:p>
            <a:endParaRPr lang="fr-FR" b="1" dirty="0" smtClean="0"/>
          </a:p>
          <a:p>
            <a:r>
              <a:rPr lang="fr-FR" sz="1400" b="1" dirty="0" smtClean="0"/>
              <a:t>Le Phoenix du Léman</a:t>
            </a:r>
          </a:p>
          <a:p>
            <a:r>
              <a:rPr lang="fr-FR" sz="1400" b="1" dirty="0" smtClean="0"/>
              <a:t>Frézier Stéphane</a:t>
            </a:r>
          </a:p>
          <a:p>
            <a:pPr algn="l"/>
            <a:r>
              <a:rPr lang="fr-FR" sz="1400" b="1" dirty="0" smtClean="0"/>
              <a:t>Toutes copies du contenu sont illégales. Copyright.		Le-phoenix-du-leman.com</a:t>
            </a:r>
            <a:endParaRPr lang="fr-FR" sz="1400" b="1" dirty="0"/>
          </a:p>
        </p:txBody>
      </p:sp>
    </p:spTree>
  </p:cSld>
  <p:clrMapOvr>
    <a:masterClrMapping/>
  </p:clrMapOvr>
  <p:transition spd="slow" advTm="10000">
    <p:pull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548680"/>
            <a:ext cx="8352928" cy="5632311"/>
          </a:xfrm>
          <a:prstGeom prst="rect">
            <a:avLst/>
          </a:prstGeom>
        </p:spPr>
        <p:txBody>
          <a:bodyPr wrap="square">
            <a:spAutoFit/>
          </a:bodyPr>
          <a:lstStyle/>
          <a:p>
            <a:endParaRPr lang="fr-FR" dirty="0" smtClean="0">
              <a:latin typeface="Comic Sans MS" pitchFamily="66" charset="0"/>
            </a:endParaRPr>
          </a:p>
          <a:p>
            <a:r>
              <a:rPr lang="fr-FR" dirty="0" smtClean="0">
                <a:latin typeface="Comic Sans MS" pitchFamily="66" charset="0"/>
              </a:rPr>
              <a:t>Les ondes viennent frapper et faire résonner le cristal, Il s'ensuit une hyper-stimulation qui fait résonner sa fréquences sur de grandes distances.</a:t>
            </a:r>
            <a:br>
              <a:rPr lang="fr-FR" dirty="0" smtClean="0">
                <a:latin typeface="Comic Sans MS" pitchFamily="66" charset="0"/>
              </a:rPr>
            </a:br>
            <a:endParaRPr lang="fr-FR" dirty="0" smtClean="0">
              <a:latin typeface="Comic Sans MS" pitchFamily="66" charset="0"/>
            </a:endParaRPr>
          </a:p>
          <a:p>
            <a:r>
              <a:rPr lang="fr-FR" dirty="0" smtClean="0">
                <a:latin typeface="Comic Sans MS" pitchFamily="66" charset="0"/>
              </a:rPr>
              <a:t>L'agencement des matériaux attire l'énergie créant une sphère saturée d’énergie vitale pure. </a:t>
            </a:r>
          </a:p>
          <a:p>
            <a:r>
              <a:rPr lang="fr-FR" dirty="0" smtClean="0">
                <a:latin typeface="Comic Sans MS" pitchFamily="66" charset="0"/>
              </a:rPr>
              <a:t>Les électrons compressés, stimulés tournent à des vitesses vertigineuses. </a:t>
            </a:r>
          </a:p>
          <a:p>
            <a:endParaRPr lang="fr-FR" dirty="0" smtClean="0">
              <a:latin typeface="Comic Sans MS" pitchFamily="66" charset="0"/>
            </a:endParaRPr>
          </a:p>
          <a:p>
            <a:r>
              <a:rPr lang="fr-FR" dirty="0" smtClean="0">
                <a:latin typeface="Comic Sans MS" pitchFamily="66" charset="0"/>
              </a:rPr>
              <a:t>Bombardée d'ondes l'orgonite libère et se recharge simultanément en permanence.</a:t>
            </a:r>
          </a:p>
          <a:p>
            <a:r>
              <a:rPr lang="fr-FR" dirty="0" smtClean="0">
                <a:latin typeface="Comic Sans MS" pitchFamily="66" charset="0"/>
              </a:rPr>
              <a:t>Ce va-et-vient constant crée une vague, une onde porteuse de lumière et d’énergie chargée de fréquences multiples qui se déploie et se renouvelle sans cesse.</a:t>
            </a:r>
          </a:p>
          <a:p>
            <a:endParaRPr lang="fr-FR" dirty="0" smtClean="0">
              <a:latin typeface="Comic Sans MS" pitchFamily="66" charset="0"/>
            </a:endParaRPr>
          </a:p>
          <a:p>
            <a:r>
              <a:rPr lang="fr-FR" dirty="0" smtClean="0">
                <a:latin typeface="Comic Sans MS" pitchFamily="66" charset="0"/>
              </a:rPr>
              <a:t>Les ondes voyageant sur des distances considérables, on peut aisément ressentir les effets de certains outils comme les cônes HHG sur plusieurs centaines de mètres.</a:t>
            </a:r>
          </a:p>
          <a:p>
            <a:r>
              <a:rPr lang="fr-FR" dirty="0" smtClean="0">
                <a:latin typeface="Comic Sans MS" pitchFamily="66" charset="0"/>
              </a:rPr>
              <a:t/>
            </a:r>
            <a:br>
              <a:rPr lang="fr-FR" dirty="0" smtClean="0">
                <a:latin typeface="Comic Sans MS" pitchFamily="66" charset="0"/>
              </a:rPr>
            </a:br>
            <a:r>
              <a:rPr lang="fr-FR" dirty="0" smtClean="0">
                <a:latin typeface="Comic Sans MS" pitchFamily="66" charset="0"/>
              </a:rPr>
              <a:t/>
            </a:r>
            <a:br>
              <a:rPr lang="fr-FR" dirty="0" smtClean="0">
                <a:latin typeface="Comic Sans MS" pitchFamily="66" charset="0"/>
              </a:rPr>
            </a:br>
            <a:endParaRPr lang="fr-FR" dirty="0" smtClean="0">
              <a:latin typeface="Comic Sans MS" pitchFamily="66"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124744"/>
            <a:ext cx="8208912" cy="3139321"/>
          </a:xfrm>
          <a:prstGeom prst="rect">
            <a:avLst/>
          </a:prstGeom>
        </p:spPr>
        <p:txBody>
          <a:bodyPr wrap="square">
            <a:spAutoFit/>
          </a:bodyPr>
          <a:lstStyle/>
          <a:p>
            <a:r>
              <a:rPr lang="fr-FR" dirty="0" smtClean="0">
                <a:latin typeface="Comic Sans MS" pitchFamily="66" charset="0"/>
              </a:rPr>
              <a:t>L'orgonite active fortement les petites pierre qui y sont incorporées comme le Lapis lazuli, les grenats, la malachite, la shungite ou l'amazonite, et leur permet de rayonner intensément sur plusieurs mètres</a:t>
            </a:r>
          </a:p>
          <a:p>
            <a:r>
              <a:rPr lang="fr-FR" dirty="0" smtClean="0">
                <a:latin typeface="Comic Sans MS" pitchFamily="66" charset="0"/>
              </a:rPr>
              <a:t/>
            </a:r>
            <a:br>
              <a:rPr lang="fr-FR" dirty="0" smtClean="0">
                <a:latin typeface="Comic Sans MS" pitchFamily="66" charset="0"/>
              </a:rPr>
            </a:br>
            <a:endParaRPr lang="fr-FR" dirty="0" smtClean="0">
              <a:latin typeface="Comic Sans MS" pitchFamily="66" charset="0"/>
            </a:endParaRPr>
          </a:p>
          <a:p>
            <a:r>
              <a:rPr lang="fr-FR" dirty="0" smtClean="0">
                <a:latin typeface="Comic Sans MS" pitchFamily="66" charset="0"/>
              </a:rPr>
              <a:t>Stimulées par le flux intense et constant d’énergie les orgonites restent à plein potentiel sans se charger négativement. </a:t>
            </a:r>
          </a:p>
          <a:p>
            <a:r>
              <a:rPr lang="fr-FR" dirty="0" smtClean="0">
                <a:latin typeface="Comic Sans MS" pitchFamily="66" charset="0"/>
              </a:rPr>
              <a:t/>
            </a:r>
            <a:br>
              <a:rPr lang="fr-FR" dirty="0" smtClean="0">
                <a:latin typeface="Comic Sans MS" pitchFamily="66" charset="0"/>
              </a:rPr>
            </a:br>
            <a:r>
              <a:rPr lang="fr-FR" dirty="0" smtClean="0">
                <a:latin typeface="Comic Sans MS" pitchFamily="66" charset="0"/>
              </a:rPr>
              <a:t/>
            </a:r>
            <a:br>
              <a:rPr lang="fr-FR" dirty="0" smtClean="0">
                <a:latin typeface="Comic Sans MS" pitchFamily="66" charset="0"/>
              </a:rPr>
            </a:br>
            <a:endParaRPr lang="fr-FR" dirty="0" smtClean="0">
              <a:latin typeface="Comic Sans MS" pitchFamily="66" charset="0"/>
            </a:endParaRPr>
          </a:p>
          <a:p>
            <a:endParaRPr lang="fr-FR" dirty="0">
              <a:latin typeface="Comic Sans MS" pitchFamily="66"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Méthode de fabrication</a:t>
            </a:r>
            <a:endParaRPr lang="fr-FR" dirty="0"/>
          </a:p>
        </p:txBody>
      </p:sp>
      <p:sp>
        <p:nvSpPr>
          <p:cNvPr id="3" name="Sous-titre 2"/>
          <p:cNvSpPr>
            <a:spLocks noGrp="1"/>
          </p:cNvSpPr>
          <p:nvPr>
            <p:ph type="subTitle" idx="1"/>
          </p:nvPr>
        </p:nvSpPr>
        <p:spPr/>
        <p:txBody>
          <a:bodyPr/>
          <a:lstStyle/>
          <a:p>
            <a:endParaRPr lang="fr-F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Matériel requis</a:t>
            </a:r>
            <a:endParaRPr lang="fr-FR" dirty="0"/>
          </a:p>
        </p:txBody>
      </p:sp>
      <p:pic>
        <p:nvPicPr>
          <p:cNvPr id="4" name="Espace réservé du contenu 3" descr="-1.JPG"/>
          <p:cNvPicPr>
            <a:picLocks noGrp="1" noChangeAspect="1"/>
          </p:cNvPicPr>
          <p:nvPr>
            <p:ph idx="1"/>
          </p:nvPr>
        </p:nvPicPr>
        <p:blipFill>
          <a:blip r:embed="rId2" cstate="print"/>
          <a:stretch>
            <a:fillRect/>
          </a:stretch>
        </p:blipFill>
        <p:spPr>
          <a:xfrm>
            <a:off x="1645708" y="1935163"/>
            <a:ext cx="5852583" cy="4389437"/>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Choisir ses cristaux de roches</a:t>
            </a:r>
            <a:endParaRPr lang="fr-FR" dirty="0"/>
          </a:p>
        </p:txBody>
      </p:sp>
      <p:sp>
        <p:nvSpPr>
          <p:cNvPr id="4" name="Espace réservé du texte 3"/>
          <p:cNvSpPr>
            <a:spLocks noGrp="1"/>
          </p:cNvSpPr>
          <p:nvPr>
            <p:ph type="body" idx="2"/>
          </p:nvPr>
        </p:nvSpPr>
        <p:spPr>
          <a:xfrm>
            <a:off x="179512" y="1772816"/>
            <a:ext cx="4536504" cy="5085184"/>
          </a:xfrm>
        </p:spPr>
        <p:txBody>
          <a:bodyPr>
            <a:noAutofit/>
          </a:bodyPr>
          <a:lstStyle/>
          <a:p>
            <a:pPr>
              <a:lnSpc>
                <a:spcPct val="150000"/>
              </a:lnSpc>
            </a:pPr>
            <a:r>
              <a:rPr lang="fr-FR" dirty="0" smtClean="0">
                <a:latin typeface="Comic Sans MS" pitchFamily="66" charset="0"/>
                <a:cs typeface="Arial" pitchFamily="34" charset="0"/>
              </a:rPr>
              <a:t>Concernant le choix des cristaux de roche, ils seront tous bi terminés (taillés en pointe aux deux extrémités). </a:t>
            </a:r>
          </a:p>
          <a:p>
            <a:pPr>
              <a:lnSpc>
                <a:spcPct val="150000"/>
              </a:lnSpc>
            </a:pPr>
            <a:r>
              <a:rPr lang="fr-FR" dirty="0" smtClean="0">
                <a:latin typeface="Comic Sans MS" pitchFamily="66" charset="0"/>
                <a:cs typeface="Arial" pitchFamily="34" charset="0"/>
              </a:rPr>
              <a:t>Quantité :</a:t>
            </a:r>
          </a:p>
          <a:p>
            <a:pPr>
              <a:lnSpc>
                <a:spcPct val="150000"/>
              </a:lnSpc>
            </a:pPr>
            <a:r>
              <a:rPr lang="fr-FR" dirty="0" smtClean="0">
                <a:latin typeface="Comic Sans MS" pitchFamily="66" charset="0"/>
                <a:cs typeface="Arial" pitchFamily="34" charset="0"/>
              </a:rPr>
              <a:t>-1 grand cristal central (5 cm)</a:t>
            </a:r>
          </a:p>
          <a:p>
            <a:pPr>
              <a:lnSpc>
                <a:spcPct val="150000"/>
              </a:lnSpc>
            </a:pPr>
            <a:r>
              <a:rPr lang="fr-FR" dirty="0" smtClean="0">
                <a:latin typeface="Comic Sans MS" pitchFamily="66" charset="0"/>
                <a:cs typeface="Arial" pitchFamily="34" charset="0"/>
              </a:rPr>
              <a:t>-4 cristaux de taille moyenne. (2cm)</a:t>
            </a:r>
          </a:p>
          <a:p>
            <a:pPr>
              <a:lnSpc>
                <a:spcPct val="150000"/>
              </a:lnSpc>
            </a:pPr>
            <a:endParaRPr lang="fr-FR" dirty="0" smtClean="0">
              <a:latin typeface="Comic Sans MS" pitchFamily="66" charset="0"/>
              <a:cs typeface="Arial" pitchFamily="34" charset="0"/>
            </a:endParaRPr>
          </a:p>
          <a:p>
            <a:pPr>
              <a:lnSpc>
                <a:spcPct val="150000"/>
              </a:lnSpc>
            </a:pPr>
            <a:r>
              <a:rPr lang="fr-FR" dirty="0" smtClean="0">
                <a:latin typeface="Comic Sans MS" pitchFamily="66" charset="0"/>
                <a:cs typeface="Arial" pitchFamily="34" charset="0"/>
              </a:rPr>
              <a:t>Il est impératif d’écouter  son être énergétique. </a:t>
            </a:r>
          </a:p>
          <a:p>
            <a:pPr>
              <a:lnSpc>
                <a:spcPct val="150000"/>
              </a:lnSpc>
            </a:pPr>
            <a:r>
              <a:rPr lang="fr-FR" dirty="0" smtClean="0">
                <a:latin typeface="Comic Sans MS" pitchFamily="66" charset="0"/>
                <a:cs typeface="Arial" pitchFamily="34" charset="0"/>
              </a:rPr>
              <a:t>Placez un cristal  dans la main gauche si vous êtes droitier  et inversement si vous êtes gaucher, cette dernière est la main d’entrée des informations énergétiques. Ensuite essayez de sentir si vous appréciez ce cristal.</a:t>
            </a:r>
          </a:p>
        </p:txBody>
      </p:sp>
      <p:pic>
        <p:nvPicPr>
          <p:cNvPr id="5" name="Espace réservé du contenu 4" descr="IMG_0422.JPG"/>
          <p:cNvPicPr>
            <a:picLocks noGrp="1" noChangeAspect="1"/>
          </p:cNvPicPr>
          <p:nvPr>
            <p:ph sz="half" idx="1"/>
          </p:nvPr>
        </p:nvPicPr>
        <p:blipFill>
          <a:blip r:embed="rId2" cstate="print"/>
          <a:stretch>
            <a:fillRect/>
          </a:stretch>
        </p:blipFill>
        <p:spPr>
          <a:xfrm>
            <a:off x="4860032" y="2046532"/>
            <a:ext cx="3826768" cy="4478811"/>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394368"/>
          </a:xfrm>
        </p:spPr>
        <p:txBody>
          <a:bodyPr/>
          <a:lstStyle/>
          <a:p>
            <a:r>
              <a:rPr lang="fr-FR" dirty="0" smtClean="0"/>
              <a:t>suite</a:t>
            </a:r>
            <a:endParaRPr lang="fr-FR" dirty="0"/>
          </a:p>
        </p:txBody>
      </p:sp>
      <p:sp>
        <p:nvSpPr>
          <p:cNvPr id="3" name="Espace réservé du texte 2"/>
          <p:cNvSpPr>
            <a:spLocks noGrp="1"/>
          </p:cNvSpPr>
          <p:nvPr>
            <p:ph type="body" idx="2"/>
          </p:nvPr>
        </p:nvSpPr>
        <p:spPr>
          <a:xfrm>
            <a:off x="251520" y="980728"/>
            <a:ext cx="8568952" cy="5688632"/>
          </a:xfrm>
        </p:spPr>
        <p:txBody>
          <a:bodyPr>
            <a:normAutofit/>
          </a:bodyPr>
          <a:lstStyle/>
          <a:p>
            <a:endParaRPr lang="fr-FR" dirty="0" smtClean="0"/>
          </a:p>
          <a:p>
            <a:pPr>
              <a:lnSpc>
                <a:spcPct val="170000"/>
              </a:lnSpc>
            </a:pPr>
            <a:r>
              <a:rPr lang="fr-FR" dirty="0" smtClean="0">
                <a:latin typeface="Comic Sans MS" pitchFamily="66" charset="0"/>
                <a:cs typeface="Arial" pitchFamily="34" charset="0"/>
              </a:rPr>
              <a:t>Néanmoins, vous pouvez également utiliser  le pendule, les antennes parallèles, l’antenne de Lécher  (réglée en 17.60) en questionnant de la sorte : Est-ce que ce cristal est bon pour la fabrication de cette Orgonite?</a:t>
            </a:r>
          </a:p>
          <a:p>
            <a:pPr>
              <a:lnSpc>
                <a:spcPct val="170000"/>
              </a:lnSpc>
            </a:pPr>
            <a:r>
              <a:rPr lang="fr-FR" dirty="0" smtClean="0">
                <a:latin typeface="Comic Sans MS" pitchFamily="66" charset="0"/>
                <a:cs typeface="Arial" pitchFamily="34" charset="0"/>
              </a:rPr>
              <a:t>Les tests kinésiologies  sont également très intéressants, il en existe une multitude. Voici un exemple :</a:t>
            </a:r>
            <a:endParaRPr lang="fr-FR" dirty="0" smtClean="0">
              <a:latin typeface="Comic Sans MS" pitchFamily="66" charset="0"/>
            </a:endParaRPr>
          </a:p>
          <a:p>
            <a:pPr>
              <a:lnSpc>
                <a:spcPct val="170000"/>
              </a:lnSpc>
            </a:pPr>
            <a:r>
              <a:rPr lang="fr-FR" dirty="0" smtClean="0">
                <a:latin typeface="Comic Sans MS" pitchFamily="66" charset="0"/>
              </a:rPr>
              <a:t>Avant toutes choses, il est impératif de faire un nettoyage énergétique des cristaux afin de partir sur des bases neutres. De part leur nature, les cristaux de manière générale charrient avec eux toute une masse d’informations énergétiques acquises durant leur existence, puis ensuite les réémettent à l’infini (se référer à la diaposive sur le nettoyage des cristaux de roches et autres pierres).</a:t>
            </a:r>
          </a:p>
          <a:p>
            <a:pPr>
              <a:lnSpc>
                <a:spcPct val="170000"/>
              </a:lnSpc>
            </a:pPr>
            <a:endParaRPr lang="fr-FR" dirty="0" smtClean="0">
              <a:latin typeface="Comic Sans MS" pitchFamily="66" charset="0"/>
            </a:endParaRPr>
          </a:p>
          <a:p>
            <a:pPr>
              <a:lnSpc>
                <a:spcPct val="170000"/>
              </a:lnSpc>
            </a:pPr>
            <a:endParaRPr lang="fr-FR" dirty="0">
              <a:latin typeface="Comic Sans MS" pitchFamily="66"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394368"/>
          </a:xfrm>
        </p:spPr>
        <p:txBody>
          <a:bodyPr/>
          <a:lstStyle/>
          <a:p>
            <a:r>
              <a:rPr lang="fr-FR" dirty="0" smtClean="0"/>
              <a:t>suite</a:t>
            </a:r>
            <a:endParaRPr lang="fr-FR" dirty="0"/>
          </a:p>
        </p:txBody>
      </p:sp>
      <p:sp>
        <p:nvSpPr>
          <p:cNvPr id="3" name="Espace réservé du texte 2"/>
          <p:cNvSpPr>
            <a:spLocks noGrp="1"/>
          </p:cNvSpPr>
          <p:nvPr>
            <p:ph type="body" idx="2"/>
          </p:nvPr>
        </p:nvSpPr>
        <p:spPr>
          <a:xfrm>
            <a:off x="179512" y="548680"/>
            <a:ext cx="8712968" cy="6552728"/>
          </a:xfrm>
        </p:spPr>
        <p:txBody>
          <a:bodyPr>
            <a:normAutofit/>
          </a:bodyPr>
          <a:lstStyle/>
          <a:p>
            <a:pPr>
              <a:lnSpc>
                <a:spcPct val="170000"/>
              </a:lnSpc>
            </a:pPr>
            <a:endParaRPr lang="fr-FR" dirty="0" smtClean="0">
              <a:latin typeface="Comic Sans MS" pitchFamily="66" charset="0"/>
            </a:endParaRPr>
          </a:p>
          <a:p>
            <a:pPr>
              <a:lnSpc>
                <a:spcPct val="170000"/>
              </a:lnSpc>
            </a:pPr>
            <a:endParaRPr lang="fr-FR" dirty="0" smtClean="0">
              <a:latin typeface="Comic Sans MS" pitchFamily="66" charset="0"/>
            </a:endParaRPr>
          </a:p>
          <a:p>
            <a:pPr>
              <a:lnSpc>
                <a:spcPct val="170000"/>
              </a:lnSpc>
            </a:pPr>
            <a:r>
              <a:rPr lang="fr-FR" dirty="0" smtClean="0">
                <a:latin typeface="Comic Sans MS" pitchFamily="66" charset="0"/>
              </a:rPr>
              <a:t>Tous ces outils ne sont que des révélateurs des réactions  musculaires engendrées  par la  variation de notre propre champs vital lors de la mise en présence d’un objet en l'occurrence les cristaux dans cet exemple, mais cela pourrait très bien être à l’approche d’une personne, un phénomène tellurique, un allergène ou un élément positif… </a:t>
            </a:r>
          </a:p>
          <a:p>
            <a:pPr>
              <a:lnSpc>
                <a:spcPct val="170000"/>
              </a:lnSpc>
            </a:pPr>
            <a:r>
              <a:rPr lang="fr-FR" b="1" dirty="0" smtClean="0">
                <a:latin typeface="Comic Sans MS" pitchFamily="66" charset="0"/>
              </a:rPr>
              <a:t>A savoir </a:t>
            </a:r>
            <a:r>
              <a:rPr lang="fr-FR" dirty="0" smtClean="0">
                <a:latin typeface="Comic Sans MS" pitchFamily="66" charset="0"/>
              </a:rPr>
              <a:t>: </a:t>
            </a:r>
            <a:r>
              <a:rPr lang="fr-FR" b="1" dirty="0" smtClean="0">
                <a:latin typeface="Comic Sans MS" pitchFamily="66" charset="0"/>
              </a:rPr>
              <a:t>le champs vital </a:t>
            </a:r>
            <a:r>
              <a:rPr lang="fr-FR" dirty="0" smtClean="0">
                <a:latin typeface="Comic Sans MS" pitchFamily="66" charset="0"/>
              </a:rPr>
              <a:t>est composé de plusieurs couches concentriques dont notre corps est le centre, l’épaisseur de  ces couches augmente lorsque l’on est en présence d’un phénomène positif, et par conséquent la force musculaire s’accroit.</a:t>
            </a:r>
          </a:p>
          <a:p>
            <a:pPr>
              <a:lnSpc>
                <a:spcPct val="170000"/>
              </a:lnSpc>
            </a:pPr>
            <a:r>
              <a:rPr lang="fr-FR" b="1" dirty="0" smtClean="0">
                <a:latin typeface="Comic Sans MS" pitchFamily="66" charset="0"/>
              </a:rPr>
              <a:t>Cette règle s’inverse lorsque l’élément mis en contact est négatif pour nous.</a:t>
            </a:r>
          </a:p>
          <a:p>
            <a:pPr>
              <a:lnSpc>
                <a:spcPct val="170000"/>
              </a:lnSpc>
            </a:pPr>
            <a:r>
              <a:rPr lang="fr-FR" dirty="0" smtClean="0">
                <a:latin typeface="Comic Sans MS" pitchFamily="66" charset="0"/>
              </a:rPr>
              <a:t>Personne n’a besoin d’ un don pour utiliser un pendule ou  un des outils cités plus haut. </a:t>
            </a:r>
            <a:r>
              <a:rPr lang="fr-FR" b="1" dirty="0" smtClean="0">
                <a:latin typeface="Comic Sans MS" pitchFamily="66" charset="0"/>
              </a:rPr>
              <a:t>Il est faut uniquement définir une convention mentale</a:t>
            </a:r>
            <a:r>
              <a:rPr lang="fr-FR" dirty="0" smtClean="0">
                <a:latin typeface="Comic Sans MS" pitchFamily="66" charset="0"/>
              </a:rPr>
              <a:t>. Exemple : si le pendule tourne dans le sens horaire « la réponse est OUI » si le pendule tourne dans le sens anti horaire « la réponse est NON ».</a:t>
            </a:r>
          </a:p>
          <a:p>
            <a:pPr>
              <a:lnSpc>
                <a:spcPct val="170000"/>
              </a:lnSpc>
            </a:pPr>
            <a:r>
              <a:rPr lang="fr-FR" dirty="0" smtClean="0">
                <a:latin typeface="Comic Sans MS" pitchFamily="66" charset="0"/>
              </a:rPr>
              <a:t>Ce n’est pas de la magie,  Le pendule ne tourne pas tout seul, c’est bien votre bras qui enclenche la rotation. Néanmoins, cette impulsion musculaire est tout à fait involontaire et dépend de la faiblesse ou force passagère des muscles lors de la mise en présence de l’objet.</a:t>
            </a:r>
          </a:p>
          <a:p>
            <a:endParaRPr lang="fr-F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538384"/>
          </a:xfrm>
        </p:spPr>
        <p:txBody>
          <a:bodyPr/>
          <a:lstStyle/>
          <a:p>
            <a:r>
              <a:rPr lang="fr-FR" dirty="0" smtClean="0"/>
              <a:t>Sélénite</a:t>
            </a:r>
            <a:endParaRPr lang="fr-FR" dirty="0"/>
          </a:p>
        </p:txBody>
      </p:sp>
      <p:sp>
        <p:nvSpPr>
          <p:cNvPr id="4" name="Espace réservé du texte 3"/>
          <p:cNvSpPr>
            <a:spLocks noGrp="1"/>
          </p:cNvSpPr>
          <p:nvPr>
            <p:ph type="body" idx="2"/>
          </p:nvPr>
        </p:nvSpPr>
        <p:spPr>
          <a:xfrm>
            <a:off x="251520" y="1196752"/>
            <a:ext cx="5544616" cy="5472608"/>
          </a:xfrm>
        </p:spPr>
        <p:txBody>
          <a:bodyPr>
            <a:noAutofit/>
          </a:bodyPr>
          <a:lstStyle/>
          <a:p>
            <a:r>
              <a:rPr lang="fr-FR" sz="1800" dirty="0"/>
              <a:t>Elle est assez fragile, se raye </a:t>
            </a:r>
            <a:r>
              <a:rPr lang="fr-FR" sz="1800" dirty="0" err="1" smtClean="0"/>
              <a:t>ons</a:t>
            </a:r>
            <a:r>
              <a:rPr lang="fr-FR" sz="1800" dirty="0" smtClean="0"/>
              <a:t> </a:t>
            </a:r>
            <a:r>
              <a:rPr lang="fr-FR" sz="1800" dirty="0"/>
              <a:t>la rechargent positivement.</a:t>
            </a:r>
            <a:br>
              <a:rPr lang="fr-FR" sz="1800" dirty="0"/>
            </a:br>
            <a:r>
              <a:rPr lang="fr-FR" sz="1800" dirty="0"/>
              <a:t>Pour la recharger, on la disposera de préférence sur un bloc ou un lit de quartz ou d’améthyste</a:t>
            </a:r>
            <a:r>
              <a:rPr lang="fr-FR" sz="1800" dirty="0" smtClean="0"/>
              <a:t>. avec l’ongle facilement et n’aime pas trop le trempage dans l’eau.</a:t>
            </a:r>
            <a:br>
              <a:rPr lang="fr-FR" sz="1800" dirty="0" smtClean="0"/>
            </a:br>
            <a:r>
              <a:rPr lang="fr-FR" sz="1800" dirty="0" smtClean="0"/>
              <a:t>Elle adore le SOLEIL et les ray</a:t>
            </a:r>
            <a:endParaRPr lang="fr-FR" sz="1800" dirty="0"/>
          </a:p>
          <a:p>
            <a:r>
              <a:rPr lang="fr-FR" sz="1800" dirty="0"/>
              <a:t>C’est une pierre douce, féminine, souvent utilisée </a:t>
            </a:r>
            <a:r>
              <a:rPr lang="fr-FR" sz="1800" dirty="0" smtClean="0"/>
              <a:t>pour </a:t>
            </a:r>
            <a:r>
              <a:rPr lang="fr-FR" sz="1800" dirty="0"/>
              <a:t>ses propriétés puissantes de recentrage du corps énergétique après un blocage ou choc brutal.</a:t>
            </a:r>
          </a:p>
          <a:p>
            <a:r>
              <a:rPr lang="fr-FR" sz="1800" dirty="0"/>
              <a:t>Elle </a:t>
            </a:r>
            <a:r>
              <a:rPr lang="fr-FR" sz="1800" dirty="0" smtClean="0"/>
              <a:t>fortifiera </a:t>
            </a:r>
            <a:r>
              <a:rPr lang="fr-FR" sz="1800" dirty="0"/>
              <a:t>les organes, </a:t>
            </a:r>
            <a:r>
              <a:rPr lang="fr-FR" sz="1800" dirty="0" smtClean="0"/>
              <a:t>réduira </a:t>
            </a:r>
            <a:r>
              <a:rPr lang="fr-FR" sz="1800" dirty="0"/>
              <a:t>la douleur et </a:t>
            </a:r>
            <a:r>
              <a:rPr lang="fr-FR" sz="1800" dirty="0" smtClean="0"/>
              <a:t>aidera </a:t>
            </a:r>
            <a:r>
              <a:rPr lang="fr-FR" sz="1800" dirty="0"/>
              <a:t>à résorber les problèmes liés au système osseux.</a:t>
            </a:r>
          </a:p>
          <a:p>
            <a:r>
              <a:rPr lang="fr-FR" sz="1800" dirty="0"/>
              <a:t>Suivant certains auteurs, elle préserverait de certaines intoxications et elle contribuerait à l’action de neutralisation du mercure contenu dans les amalgames dentaires.</a:t>
            </a:r>
          </a:p>
          <a:p>
            <a:r>
              <a:rPr lang="fr-FR" sz="1800" dirty="0"/>
              <a:t>Elle </a:t>
            </a:r>
            <a:r>
              <a:rPr lang="fr-FR" sz="1800" dirty="0" smtClean="0"/>
              <a:t>est </a:t>
            </a:r>
            <a:r>
              <a:rPr lang="fr-FR" sz="1800" dirty="0"/>
              <a:t>très bénéfique pour les femmes enceintes, grâce à son action bienfaisante liée à son appartenance au monde des pierres YIN. Dans ce cas, elle apporterait </a:t>
            </a:r>
            <a:r>
              <a:rPr lang="fr-FR" sz="1800" dirty="0" smtClean="0"/>
              <a:t>calme et </a:t>
            </a:r>
            <a:r>
              <a:rPr lang="fr-FR" sz="1800" dirty="0" err="1" smtClean="0"/>
              <a:t>sérenité</a:t>
            </a:r>
            <a:endParaRPr lang="fr-FR" sz="1800" dirty="0"/>
          </a:p>
        </p:txBody>
      </p:sp>
      <p:pic>
        <p:nvPicPr>
          <p:cNvPr id="5" name="Espace réservé du contenu 4" descr="1.JPG"/>
          <p:cNvPicPr>
            <a:picLocks noGrp="1" noChangeAspect="1"/>
          </p:cNvPicPr>
          <p:nvPr>
            <p:ph sz="half" idx="1"/>
          </p:nvPr>
        </p:nvPicPr>
        <p:blipFill>
          <a:blip r:embed="rId2" cstate="print"/>
          <a:stretch>
            <a:fillRect/>
          </a:stretch>
        </p:blipFill>
        <p:spPr>
          <a:xfrm>
            <a:off x="5724128" y="1484784"/>
            <a:ext cx="2962671" cy="4393482"/>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196752"/>
            <a:ext cx="8784976" cy="5078313"/>
          </a:xfrm>
          <a:prstGeom prst="rect">
            <a:avLst/>
          </a:prstGeom>
        </p:spPr>
        <p:txBody>
          <a:bodyPr wrap="square">
            <a:spAutoFit/>
          </a:bodyPr>
          <a:lstStyle/>
          <a:p>
            <a:r>
              <a:rPr lang="fr-FR" dirty="0">
                <a:latin typeface="Comic Sans MS" panose="030F0702030302020204" pitchFamily="66" charset="0"/>
              </a:rPr>
              <a:t>bien-être à la maman et au bébé au fil de la </a:t>
            </a:r>
            <a:r>
              <a:rPr lang="fr-FR" dirty="0" smtClean="0">
                <a:latin typeface="Comic Sans MS" panose="030F0702030302020204" pitchFamily="66" charset="0"/>
              </a:rPr>
              <a:t>gestation.</a:t>
            </a:r>
            <a:endParaRPr lang="fr-FR" dirty="0">
              <a:latin typeface="Comic Sans MS" panose="030F0702030302020204" pitchFamily="66" charset="0"/>
            </a:endParaRPr>
          </a:p>
          <a:p>
            <a:r>
              <a:rPr lang="fr-FR" dirty="0">
                <a:latin typeface="Comic Sans MS" panose="030F0702030302020204" pitchFamily="66" charset="0"/>
              </a:rPr>
              <a:t>Pour les mêmes raisons, elle serait utilisée pour calmer l’agitation des enfants en bas âge (placée un cristal de Sélénite, sous l’oreiller), ou bien lors d’une évolution un peu douloureuse des dents sur l’arcade.</a:t>
            </a:r>
          </a:p>
          <a:p>
            <a:r>
              <a:rPr lang="fr-FR" dirty="0">
                <a:latin typeface="Comic Sans MS" panose="030F0702030302020204" pitchFamily="66" charset="0"/>
              </a:rPr>
              <a:t>Elle seraient efficace pour calmer certaines douleurs, pour soulager les problèmes musculaires (détendre un blocage musculaire) et osseux.</a:t>
            </a:r>
          </a:p>
          <a:p>
            <a:r>
              <a:rPr lang="fr-FR" dirty="0">
                <a:latin typeface="Comic Sans MS" panose="030F0702030302020204" pitchFamily="66" charset="0"/>
              </a:rPr>
              <a:t>Elle agirait sur la stabilisation et l’alignement de la colonne vertébrale et favorise sa flexibilité (action osseuse).</a:t>
            </a:r>
          </a:p>
          <a:p>
            <a:r>
              <a:rPr lang="fr-FR" dirty="0">
                <a:latin typeface="Comic Sans MS" panose="030F0702030302020204" pitchFamily="66" charset="0"/>
              </a:rPr>
              <a:t>Elle inverserait les effets de certains radicaux libres responsables du vieillissement.</a:t>
            </a:r>
          </a:p>
          <a:p>
            <a:r>
              <a:rPr lang="fr-FR" dirty="0">
                <a:latin typeface="Comic Sans MS" panose="030F0702030302020204" pitchFamily="66" charset="0"/>
              </a:rPr>
              <a:t>Action calmante dans les cas où nous serions hyper nerveux, irrités, hyper actifs.</a:t>
            </a:r>
          </a:p>
          <a:p>
            <a:r>
              <a:rPr lang="fr-FR" dirty="0">
                <a:latin typeface="Comic Sans MS" panose="030F0702030302020204" pitchFamily="66" charset="0"/>
              </a:rPr>
              <a:t>Dans ces cas elle pourrait calmer, nous amener le repos par la détente physique (muscles) et mentale.</a:t>
            </a:r>
          </a:p>
          <a:p>
            <a:r>
              <a:rPr lang="fr-FR" dirty="0">
                <a:latin typeface="Comic Sans MS" panose="030F0702030302020204" pitchFamily="66" charset="0"/>
              </a:rPr>
              <a:t>Suivant certains auteurs, elle pourrait stabiliser les crises d’épilepsie.</a:t>
            </a:r>
          </a:p>
          <a:p>
            <a:r>
              <a:rPr lang="fr-FR" dirty="0">
                <a:latin typeface="Comic Sans MS" panose="030F0702030302020204" pitchFamily="66" charset="0"/>
              </a:rPr>
              <a:t>Pour le « purifier » et la « recharger », comme elle n’aime pas trop l’EAU, j’utilise un bloc que QUARTZ ou d’AMETHYSTE, et je la laisse posée dessus et exposée aux rayons du soleil</a:t>
            </a:r>
          </a:p>
        </p:txBody>
      </p:sp>
    </p:spTree>
    <p:extLst>
      <p:ext uri="{BB962C8B-B14F-4D97-AF65-F5344CB8AC3E}">
        <p14:creationId xmlns:p14="http://schemas.microsoft.com/office/powerpoint/2010/main" xmlns="" val="3428091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260648"/>
            <a:ext cx="2743200" cy="538384"/>
          </a:xfrm>
        </p:spPr>
        <p:txBody>
          <a:bodyPr/>
          <a:lstStyle/>
          <a:p>
            <a:r>
              <a:rPr lang="fr-FR" dirty="0" smtClean="0"/>
              <a:t>Pyrithe</a:t>
            </a:r>
            <a:endParaRPr lang="fr-FR" dirty="0"/>
          </a:p>
        </p:txBody>
      </p:sp>
      <p:sp>
        <p:nvSpPr>
          <p:cNvPr id="4" name="Espace réservé du texte 3"/>
          <p:cNvSpPr>
            <a:spLocks noGrp="1"/>
          </p:cNvSpPr>
          <p:nvPr>
            <p:ph type="body" idx="2"/>
          </p:nvPr>
        </p:nvSpPr>
        <p:spPr>
          <a:xfrm>
            <a:off x="179512" y="836712"/>
            <a:ext cx="5832648" cy="5832648"/>
          </a:xfrm>
        </p:spPr>
        <p:txBody>
          <a:bodyPr>
            <a:noAutofit/>
          </a:bodyPr>
          <a:lstStyle/>
          <a:p>
            <a:r>
              <a:rPr lang="fr-FR" sz="1800" dirty="0" smtClean="0">
                <a:latin typeface="Comic Sans MS" pitchFamily="66" charset="0"/>
              </a:rPr>
              <a:t>PYRITE</a:t>
            </a:r>
          </a:p>
          <a:p>
            <a:r>
              <a:rPr lang="fr-FR" sz="1800" u="sng" dirty="0" smtClean="0">
                <a:latin typeface="Comic Sans MS" pitchFamily="66" charset="0"/>
              </a:rPr>
              <a:t>PROPRIÉTÉS</a:t>
            </a:r>
          </a:p>
          <a:p>
            <a:r>
              <a:rPr lang="fr-FR" sz="1800" dirty="0" smtClean="0">
                <a:latin typeface="Comic Sans MS" pitchFamily="66" charset="0"/>
              </a:rPr>
              <a:t>C'est aussi une pierre de protection très importante pour le corps éthérique et donc pour le corps physique, car elle crée un bouclier d'énergie qui bloque toutes les pollutions d'énergie négative. </a:t>
            </a:r>
            <a:br>
              <a:rPr lang="fr-FR" sz="1800" dirty="0" smtClean="0">
                <a:latin typeface="Comic Sans MS" pitchFamily="66" charset="0"/>
              </a:rPr>
            </a:br>
            <a:r>
              <a:rPr lang="fr-FR" sz="1800" dirty="0" smtClean="0">
                <a:latin typeface="Comic Sans MS" pitchFamily="66" charset="0"/>
              </a:rPr>
              <a:t/>
            </a:r>
            <a:br>
              <a:rPr lang="fr-FR" sz="1800" dirty="0" smtClean="0">
                <a:latin typeface="Comic Sans MS" pitchFamily="66" charset="0"/>
              </a:rPr>
            </a:br>
            <a:r>
              <a:rPr lang="fr-FR" sz="1800" dirty="0" smtClean="0">
                <a:latin typeface="Comic Sans MS" pitchFamily="66" charset="0"/>
              </a:rPr>
              <a:t>C’est une pierre très technique destinée aux bâtisseurs, aux architectes qui y puisent inspiration et créativité. Elle convient aussi aux ingénieurs du bâtiment, aux personnes qui travaillent dans la métallurgie ou qui exercent des professions dans lesquelles le feu a une importance primordiale : fonderie, soudage, industrie nucléaire, militaires, pompiers, … La pyrite permet de comprendre l’alliance intime du métal et du feu, de s’imprégner des énergies vives du magma terrestre.</a:t>
            </a:r>
          </a:p>
          <a:p>
            <a:r>
              <a:rPr lang="fr-FR" sz="1800" dirty="0" smtClean="0">
                <a:latin typeface="Comic Sans MS" pitchFamily="66" charset="0"/>
              </a:rPr>
              <a:t>Sur le chakra de la gorge, associée à une calcédoine elle atténuera le bégaiement</a:t>
            </a:r>
            <a:br>
              <a:rPr lang="fr-FR" sz="1800" dirty="0" smtClean="0">
                <a:latin typeface="Comic Sans MS" pitchFamily="66" charset="0"/>
              </a:rPr>
            </a:br>
            <a:r>
              <a:rPr lang="fr-FR" sz="1800" dirty="0" smtClean="0">
                <a:latin typeface="Comic Sans MS" pitchFamily="66" charset="0"/>
              </a:rPr>
              <a:t>Sur le chakra du 3eme œil avec une fluorine on remédie aux carences de la mémoire. </a:t>
            </a:r>
            <a:br>
              <a:rPr lang="fr-FR" sz="1800" dirty="0" smtClean="0">
                <a:latin typeface="Comic Sans MS" pitchFamily="66" charset="0"/>
              </a:rPr>
            </a:br>
            <a:endParaRPr lang="fr-FR" sz="1800" b="1" dirty="0">
              <a:latin typeface="Comic Sans MS" pitchFamily="66" charset="0"/>
            </a:endParaRPr>
          </a:p>
        </p:txBody>
      </p:sp>
      <p:pic>
        <p:nvPicPr>
          <p:cNvPr id="5" name="Espace réservé du contenu 4" descr="2.JPG"/>
          <p:cNvPicPr>
            <a:picLocks noGrp="1" noChangeAspect="1"/>
          </p:cNvPicPr>
          <p:nvPr>
            <p:ph sz="half" idx="1"/>
          </p:nvPr>
        </p:nvPicPr>
        <p:blipFill>
          <a:blip r:embed="rId2" cstate="print"/>
          <a:stretch>
            <a:fillRect/>
          </a:stretch>
        </p:blipFill>
        <p:spPr>
          <a:xfrm>
            <a:off x="6012160" y="1052737"/>
            <a:ext cx="3131840" cy="3456384"/>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704088"/>
            <a:ext cx="8964488" cy="1143000"/>
          </a:xfrm>
        </p:spPr>
        <p:txBody>
          <a:bodyPr>
            <a:normAutofit fontScale="90000"/>
          </a:bodyPr>
          <a:lstStyle/>
          <a:p>
            <a:r>
              <a:rPr lang="fr-FR" dirty="0" smtClean="0"/>
              <a:t>Définition et propriétés des orgonites</a:t>
            </a:r>
            <a:endParaRPr lang="fr-FR" dirty="0"/>
          </a:p>
        </p:txBody>
      </p:sp>
      <p:sp>
        <p:nvSpPr>
          <p:cNvPr id="3" name="Espace réservé du contenu 2"/>
          <p:cNvSpPr>
            <a:spLocks noGrp="1"/>
          </p:cNvSpPr>
          <p:nvPr>
            <p:ph idx="1"/>
          </p:nvPr>
        </p:nvSpPr>
        <p:spPr>
          <a:xfrm>
            <a:off x="395536" y="2204864"/>
            <a:ext cx="8229600" cy="3240360"/>
          </a:xfrm>
          <a:solidFill>
            <a:schemeClr val="bg1"/>
          </a:solidFill>
          <a:ln>
            <a:solidFill>
              <a:schemeClr val="bg1"/>
            </a:solidFill>
          </a:ln>
        </p:spPr>
        <p:txBody>
          <a:bodyPr>
            <a:noAutofit/>
          </a:bodyPr>
          <a:lstStyle/>
          <a:p>
            <a:pPr>
              <a:buNone/>
            </a:pPr>
            <a:r>
              <a:rPr lang="fr-FR" sz="1800" dirty="0" smtClean="0">
                <a:latin typeface="Comic Sans MS" pitchFamily="66" charset="0"/>
              </a:rPr>
              <a:t>	L'orgonite est une réponse au chaos et désordre énergétique dans lequel nous vivons.</a:t>
            </a:r>
          </a:p>
          <a:p>
            <a:r>
              <a:rPr lang="fr-FR" sz="1800" dirty="0" smtClean="0">
                <a:latin typeface="Comic Sans MS" pitchFamily="66" charset="0"/>
              </a:rPr>
              <a:t>On peut l'apparenter à un filtre énergétique propice au développement personnel.</a:t>
            </a:r>
          </a:p>
          <a:p>
            <a:r>
              <a:rPr lang="fr-FR" sz="1800" dirty="0" smtClean="0">
                <a:latin typeface="Comic Sans MS" pitchFamily="66" charset="0"/>
              </a:rPr>
              <a:t>Sa principale application est l'assainissement vibratoire, le traitement de l'électro Smog, la résolution des problèmes due aux agressions permanente de la "matrice" et la vitalisation de la matière en particulier l'ionisation de l'air, ainsi que l'augmentation du taux vibratoire.</a:t>
            </a:r>
          </a:p>
          <a:p>
            <a:pPr>
              <a:buNone/>
            </a:pPr>
            <a:r>
              <a:rPr lang="fr-FR" sz="1800" dirty="0" smtClean="0">
                <a:latin typeface="Comic Sans MS" pitchFamily="66" charset="0"/>
              </a:rPr>
              <a:t/>
            </a:r>
            <a:br>
              <a:rPr lang="fr-FR" sz="1800" dirty="0" smtClean="0">
                <a:latin typeface="Comic Sans MS" pitchFamily="66" charset="0"/>
              </a:rPr>
            </a:br>
            <a:endParaRPr lang="fr-FR" sz="1800" dirty="0" smtClean="0">
              <a:latin typeface="Comic Sans MS" pitchFamily="66" charset="0"/>
            </a:endParaRPr>
          </a:p>
          <a:p>
            <a:r>
              <a:rPr lang="fr-FR" sz="1800" dirty="0" smtClean="0">
                <a:latin typeface="Comic Sans MS" pitchFamily="66" charset="0"/>
              </a:rPr>
              <a:t>L'interface de matière organique, de métal et de quartz est reconnue pour attirer les fréquences bios incompatibles et ré informer en fréquences biocompatibles son environnement grâce à son rayonnement.</a:t>
            </a:r>
          </a:p>
          <a:p>
            <a:pPr>
              <a:buNone/>
            </a:pPr>
            <a:r>
              <a:rPr lang="fr-FR" sz="1800" dirty="0" smtClean="0">
                <a:latin typeface="Comic Sans MS" pitchFamily="66" charset="0"/>
              </a:rPr>
              <a:t/>
            </a:r>
            <a:br>
              <a:rPr lang="fr-FR" sz="1800" dirty="0" smtClean="0">
                <a:latin typeface="Comic Sans MS" pitchFamily="66" charset="0"/>
              </a:rPr>
            </a:br>
            <a:r>
              <a:rPr lang="fr-FR" sz="1400" dirty="0" smtClean="0">
                <a:latin typeface="Comic Sans MS" pitchFamily="66" charset="0"/>
              </a:rPr>
              <a:t/>
            </a:r>
            <a:br>
              <a:rPr lang="fr-FR" sz="1400" dirty="0" smtClean="0">
                <a:latin typeface="Comic Sans MS" pitchFamily="66" charset="0"/>
              </a:rPr>
            </a:br>
            <a:endParaRPr lang="fr-FR" sz="1400" dirty="0" smtClean="0">
              <a:latin typeface="Comic Sans MS" pitchFamily="66" charset="0"/>
            </a:endParaRPr>
          </a:p>
          <a:p>
            <a:endParaRPr lang="fr-FR" sz="1400" dirty="0" smtClean="0">
              <a:latin typeface="Comic Sans MS" pitchFamily="66" charset="0"/>
            </a:endParaRPr>
          </a:p>
          <a:p>
            <a:pPr>
              <a:buNone/>
            </a:pPr>
            <a:r>
              <a:rPr lang="fr-FR" sz="1400" dirty="0" smtClean="0">
                <a:latin typeface="Comic Sans MS" pitchFamily="66" charset="0"/>
              </a:rPr>
              <a:t/>
            </a:r>
            <a:br>
              <a:rPr lang="fr-FR" sz="1400" dirty="0" smtClean="0">
                <a:latin typeface="Comic Sans MS" pitchFamily="66" charset="0"/>
              </a:rPr>
            </a:br>
            <a:r>
              <a:rPr lang="fr-FR" sz="1400" dirty="0" smtClean="0">
                <a:latin typeface="Comic Sans MS" pitchFamily="66" charset="0"/>
              </a:rPr>
              <a:t/>
            </a:r>
            <a:br>
              <a:rPr lang="fr-FR" sz="1400" dirty="0" smtClean="0">
                <a:latin typeface="Comic Sans MS" pitchFamily="66" charset="0"/>
              </a:rPr>
            </a:br>
            <a:endParaRPr lang="fr-FR" sz="1400" dirty="0" smtClean="0">
              <a:latin typeface="Comic Sans MS" pitchFamily="66" charset="0"/>
            </a:endParaRPr>
          </a:p>
          <a:p>
            <a:pPr>
              <a:buNone/>
            </a:pPr>
            <a:r>
              <a:rPr lang="fr-FR" sz="1400" dirty="0" smtClean="0">
                <a:latin typeface="Comic Sans MS" pitchFamily="66" charset="0"/>
              </a:rPr>
              <a:t/>
            </a:r>
            <a:br>
              <a:rPr lang="fr-FR" sz="1400" dirty="0" smtClean="0">
                <a:latin typeface="Comic Sans MS" pitchFamily="66" charset="0"/>
              </a:rPr>
            </a:br>
            <a:endParaRPr lang="fr-FR" sz="1400" dirty="0" smtClean="0">
              <a:latin typeface="Comic Sans MS" pitchFamily="66" charset="0"/>
            </a:endParaRPr>
          </a:p>
          <a:p>
            <a:endParaRPr lang="fr-FR" sz="1400" dirty="0" smtClean="0">
              <a:latin typeface="Comic Sans MS" pitchFamily="66" charset="0"/>
            </a:endParaRPr>
          </a:p>
          <a:p>
            <a:pPr>
              <a:buNone/>
            </a:pPr>
            <a:r>
              <a:rPr lang="fr-FR" sz="1400" dirty="0" smtClean="0">
                <a:latin typeface="Comic Sans MS" pitchFamily="66" charset="0"/>
              </a:rPr>
              <a:t/>
            </a:r>
            <a:br>
              <a:rPr lang="fr-FR" sz="1400" dirty="0" smtClean="0">
                <a:latin typeface="Comic Sans MS" pitchFamily="66" charset="0"/>
              </a:rPr>
            </a:br>
            <a:endParaRPr lang="fr-FR" sz="1400" dirty="0" smtClean="0">
              <a:latin typeface="Comic Sans MS" pitchFamily="66" charset="0"/>
            </a:endParaRPr>
          </a:p>
          <a:p>
            <a:pPr>
              <a:buNone/>
            </a:pPr>
            <a:r>
              <a:rPr lang="fr-FR" sz="1400" dirty="0" smtClean="0">
                <a:latin typeface="Comic Sans MS" pitchFamily="66" charset="0"/>
              </a:rPr>
              <a:t/>
            </a:r>
            <a:br>
              <a:rPr lang="fr-FR" sz="1400" dirty="0" smtClean="0">
                <a:latin typeface="Comic Sans MS" pitchFamily="66" charset="0"/>
              </a:rPr>
            </a:br>
            <a:endParaRPr lang="fr-FR" sz="1400" dirty="0" smtClean="0">
              <a:latin typeface="Comic Sans MS" pitchFamily="66" charset="0"/>
            </a:endParaRPr>
          </a:p>
          <a:p>
            <a:endParaRPr lang="fr-FR" sz="1400" dirty="0" smtClean="0">
              <a:latin typeface="Comic Sans MS"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764704"/>
            <a:ext cx="8568952" cy="5632311"/>
          </a:xfrm>
          <a:prstGeom prst="rect">
            <a:avLst/>
          </a:prstGeom>
        </p:spPr>
        <p:txBody>
          <a:bodyPr wrap="square">
            <a:spAutoFit/>
          </a:bodyPr>
          <a:lstStyle/>
          <a:p>
            <a:r>
              <a:rPr lang="fr-FR" dirty="0" smtClean="0">
                <a:latin typeface="Comic Sans MS" pitchFamily="66" charset="0"/>
              </a:rPr>
              <a:t/>
            </a:r>
            <a:br>
              <a:rPr lang="fr-FR" dirty="0" smtClean="0">
                <a:latin typeface="Comic Sans MS" pitchFamily="66" charset="0"/>
              </a:rPr>
            </a:br>
            <a:r>
              <a:rPr lang="fr-FR" dirty="0" smtClean="0">
                <a:latin typeface="Comic Sans MS" pitchFamily="66" charset="0"/>
              </a:rPr>
              <a:t>Sur le chakra du cœur elle favorisera une meilleure respiration de la peau et interviendra contre tout type d'infection des bronches et des voies respiratoires.</a:t>
            </a:r>
            <a:br>
              <a:rPr lang="fr-FR" dirty="0" smtClean="0">
                <a:latin typeface="Comic Sans MS" pitchFamily="66" charset="0"/>
              </a:rPr>
            </a:br>
            <a:r>
              <a:rPr lang="fr-FR" dirty="0" smtClean="0">
                <a:latin typeface="Comic Sans MS" pitchFamily="66" charset="0"/>
              </a:rPr>
              <a:t/>
            </a:r>
            <a:br>
              <a:rPr lang="fr-FR" dirty="0" smtClean="0">
                <a:latin typeface="Comic Sans MS" pitchFamily="66" charset="0"/>
              </a:rPr>
            </a:br>
            <a:endParaRPr lang="fr-FR" b="1" dirty="0" smtClean="0">
              <a:latin typeface="Comic Sans MS" pitchFamily="66" charset="0"/>
            </a:endParaRPr>
          </a:p>
          <a:p>
            <a:endParaRPr lang="fr-FR" dirty="0" smtClean="0">
              <a:latin typeface="Comic Sans MS" pitchFamily="66" charset="0"/>
            </a:endParaRPr>
          </a:p>
          <a:p>
            <a:r>
              <a:rPr lang="fr-FR" dirty="0" smtClean="0">
                <a:latin typeface="Comic Sans MS" pitchFamily="66" charset="0"/>
              </a:rPr>
              <a:t>Elle va fortement recharger le chakra du plexus, redonnant tonus et vitalité, principalement pour ceux qui souffrent d'un épuisement nerveux. </a:t>
            </a:r>
            <a:br>
              <a:rPr lang="fr-FR" dirty="0" smtClean="0">
                <a:latin typeface="Comic Sans MS" pitchFamily="66" charset="0"/>
              </a:rPr>
            </a:br>
            <a:r>
              <a:rPr lang="fr-FR" dirty="0" smtClean="0">
                <a:latin typeface="Comic Sans MS" pitchFamily="66" charset="0"/>
              </a:rPr>
              <a:t>Elle est à utiliser pour les problèmes intestinaux.</a:t>
            </a:r>
            <a:br>
              <a:rPr lang="fr-FR" dirty="0" smtClean="0">
                <a:latin typeface="Comic Sans MS" pitchFamily="66" charset="0"/>
              </a:rPr>
            </a:br>
            <a:r>
              <a:rPr lang="fr-FR" dirty="0" smtClean="0">
                <a:latin typeface="Comic Sans MS" pitchFamily="66" charset="0"/>
              </a:rPr>
              <a:t>Associée à un cristal de roche le long de la colonne vertébrale, elle stimule tous les faisceaux nerveux qui la longent. La pyrite donne une excellente mémoire, stimule les facultés intellectuelles.</a:t>
            </a:r>
          </a:p>
          <a:p>
            <a:r>
              <a:rPr lang="fr-FR" dirty="0" smtClean="0">
                <a:latin typeface="Comic Sans MS" pitchFamily="66" charset="0"/>
              </a:rPr>
              <a:t>Aides physiques : Aigreurs d'estomac. Aérophagie. Bronchite. Constipation. Difficultés respiratoires. Douleurs en général. Energie. Estomac. Foie. Gastrite. Glandes. Gros intestin. Maux de dos. Plexus solaire. Vésicule biliaire. Convient pour lutter contre les affections de la gorge. Oxygène le sang</a:t>
            </a:r>
          </a:p>
          <a:p>
            <a:r>
              <a:rPr lang="fr-FR" u="sng" dirty="0" smtClean="0">
                <a:latin typeface="Comic Sans MS" pitchFamily="66" charset="0"/>
              </a:rPr>
              <a:t>PURIFICATION</a:t>
            </a:r>
            <a:br>
              <a:rPr lang="fr-FR" u="sng" dirty="0" smtClean="0">
                <a:latin typeface="Comic Sans MS" pitchFamily="66" charset="0"/>
              </a:rPr>
            </a:br>
            <a:r>
              <a:rPr lang="fr-FR" dirty="0" smtClean="0">
                <a:latin typeface="Comic Sans MS" pitchFamily="66" charset="0"/>
              </a:rPr>
              <a:t/>
            </a:r>
            <a:br>
              <a:rPr lang="fr-FR" dirty="0" smtClean="0">
                <a:latin typeface="Comic Sans MS" pitchFamily="66" charset="0"/>
              </a:rPr>
            </a:br>
            <a:r>
              <a:rPr lang="fr-FR" dirty="0" smtClean="0">
                <a:latin typeface="Comic Sans MS" pitchFamily="66" charset="0"/>
              </a:rPr>
              <a:t>Eau distillée salé, beaucoup de soleil. Amas de quartz.</a:t>
            </a:r>
            <a:endParaRPr lang="fr-FR" dirty="0">
              <a:latin typeface="Comic Sans MS" pitchFamily="66"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3814192" cy="1162050"/>
          </a:xfrm>
        </p:spPr>
        <p:txBody>
          <a:bodyPr/>
          <a:lstStyle/>
          <a:p>
            <a:r>
              <a:rPr lang="fr-FR" dirty="0" smtClean="0"/>
              <a:t>CRISTAUX DE ROCHE</a:t>
            </a:r>
            <a:endParaRPr lang="fr-FR" sz="3200" dirty="0"/>
          </a:p>
        </p:txBody>
      </p:sp>
      <p:sp>
        <p:nvSpPr>
          <p:cNvPr id="4" name="Espace réservé du texte 3"/>
          <p:cNvSpPr>
            <a:spLocks noGrp="1"/>
          </p:cNvSpPr>
          <p:nvPr>
            <p:ph type="body" idx="2"/>
          </p:nvPr>
        </p:nvSpPr>
        <p:spPr>
          <a:xfrm>
            <a:off x="251520" y="1916832"/>
            <a:ext cx="5544616" cy="4572000"/>
          </a:xfrm>
        </p:spPr>
        <p:txBody>
          <a:bodyPr>
            <a:normAutofit/>
          </a:bodyPr>
          <a:lstStyle/>
          <a:p>
            <a:r>
              <a:rPr lang="fr-FR" sz="1600" b="1" dirty="0" smtClean="0">
                <a:latin typeface="Comic Sans MS" pitchFamily="66" charset="0"/>
              </a:rPr>
              <a:t>CRISTAL DE ROCHE</a:t>
            </a:r>
            <a:br>
              <a:rPr lang="fr-FR" sz="1600" b="1" dirty="0" smtClean="0">
                <a:latin typeface="Comic Sans MS" pitchFamily="66" charset="0"/>
              </a:rPr>
            </a:br>
            <a:endParaRPr lang="fr-FR" sz="1800" dirty="0" smtClean="0">
              <a:latin typeface="Comic Sans MS" pitchFamily="66" charset="0"/>
            </a:endParaRPr>
          </a:p>
          <a:p>
            <a:r>
              <a:rPr lang="fr-FR" sz="1800" u="sng" dirty="0" smtClean="0">
                <a:latin typeface="Comic Sans MS" pitchFamily="66" charset="0"/>
              </a:rPr>
              <a:t>PROPRIÉTÉS</a:t>
            </a:r>
            <a:r>
              <a:rPr lang="fr-FR" sz="1800" dirty="0" smtClean="0">
                <a:latin typeface="Comic Sans MS" pitchFamily="66" charset="0"/>
              </a:rPr>
              <a:t/>
            </a:r>
            <a:br>
              <a:rPr lang="fr-FR" sz="1800" dirty="0" smtClean="0">
                <a:latin typeface="Comic Sans MS" pitchFamily="66" charset="0"/>
              </a:rPr>
            </a:br>
            <a:endParaRPr lang="fr-FR" sz="1800" dirty="0" smtClean="0">
              <a:latin typeface="Comic Sans MS" pitchFamily="66" charset="0"/>
            </a:endParaRPr>
          </a:p>
          <a:p>
            <a:r>
              <a:rPr lang="fr-FR" sz="1800" dirty="0" smtClean="0">
                <a:latin typeface="Comic Sans MS" pitchFamily="66" charset="0"/>
              </a:rPr>
              <a:t>le cristal de roche est un puissant amplificateur, il peut être utilisé en association avec toutes les pierres.</a:t>
            </a:r>
          </a:p>
          <a:p>
            <a:r>
              <a:rPr lang="fr-FR" sz="1800" dirty="0" smtClean="0">
                <a:latin typeface="Comic Sans MS" pitchFamily="66" charset="0"/>
              </a:rPr>
              <a:t>Pierre d'une puissante énergie, elle nous procure une protection sans faille et revitalise en profondeur.</a:t>
            </a:r>
          </a:p>
          <a:p>
            <a:r>
              <a:rPr lang="fr-FR" sz="1800" dirty="0" smtClean="0">
                <a:latin typeface="Comic Sans MS" pitchFamily="66" charset="0"/>
              </a:rPr>
              <a:t>Met en valeur les dons psychiques, accorde l’individu à son but spirituel. </a:t>
            </a:r>
            <a:br>
              <a:rPr lang="fr-FR" sz="1800" dirty="0" smtClean="0">
                <a:latin typeface="Comic Sans MS" pitchFamily="66" charset="0"/>
              </a:rPr>
            </a:br>
            <a:endParaRPr lang="fr-FR" sz="1800" dirty="0" smtClean="0">
              <a:latin typeface="Comic Sans MS" pitchFamily="66" charset="0"/>
            </a:endParaRPr>
          </a:p>
          <a:p>
            <a:endParaRPr lang="fr-FR" sz="1800" dirty="0"/>
          </a:p>
        </p:txBody>
      </p:sp>
      <p:pic>
        <p:nvPicPr>
          <p:cNvPr id="5" name="Espace réservé du contenu 4" descr="4.JPG"/>
          <p:cNvPicPr>
            <a:picLocks noGrp="1" noChangeAspect="1"/>
          </p:cNvPicPr>
          <p:nvPr>
            <p:ph sz="half" idx="1"/>
          </p:nvPr>
        </p:nvPicPr>
        <p:blipFill>
          <a:blip r:embed="rId2" cstate="print"/>
          <a:stretch>
            <a:fillRect/>
          </a:stretch>
        </p:blipFill>
        <p:spPr>
          <a:xfrm>
            <a:off x="5868144" y="2046533"/>
            <a:ext cx="3096344" cy="3831734"/>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268760"/>
            <a:ext cx="8568952" cy="3970318"/>
          </a:xfrm>
          <a:prstGeom prst="rect">
            <a:avLst/>
          </a:prstGeom>
        </p:spPr>
        <p:txBody>
          <a:bodyPr wrap="square">
            <a:spAutoFit/>
          </a:bodyPr>
          <a:lstStyle/>
          <a:p>
            <a:r>
              <a:rPr lang="fr-FR" dirty="0" smtClean="0">
                <a:latin typeface="Comic Sans MS" pitchFamily="66" charset="0"/>
              </a:rPr>
              <a:t>Améliore les tests musculaires, protège contre la radiation, génère de l’électromagnétisme et dissipe l’électricité statique. </a:t>
            </a:r>
          </a:p>
          <a:p>
            <a:r>
              <a:rPr lang="fr-FR" dirty="0" smtClean="0">
                <a:latin typeface="Comic Sans MS" pitchFamily="66" charset="0"/>
              </a:rPr>
              <a:t>Purifie et fortifie les organes, utilisable pour toutes les affections. </a:t>
            </a:r>
          </a:p>
          <a:p>
            <a:r>
              <a:rPr lang="fr-FR" dirty="0" smtClean="0">
                <a:latin typeface="Comic Sans MS" pitchFamily="66" charset="0"/>
              </a:rPr>
              <a:t>Stimule le système immunitaire, équilibre le corps, soulage les brûlures. </a:t>
            </a:r>
          </a:p>
          <a:p>
            <a:r>
              <a:rPr lang="fr-FR" dirty="0" smtClean="0">
                <a:latin typeface="Comic Sans MS" pitchFamily="66" charset="0"/>
              </a:rPr>
              <a:t>Améliore tous les problèmes liés à l’appareil digestif.</a:t>
            </a:r>
          </a:p>
          <a:p>
            <a:r>
              <a:rPr lang="fr-FR" dirty="0" smtClean="0">
                <a:latin typeface="Comic Sans MS" pitchFamily="66" charset="0"/>
              </a:rPr>
              <a:t>Apaise les douleurs de dos, d’hernie discales et de disques intervertébraux.</a:t>
            </a:r>
          </a:p>
          <a:p>
            <a:r>
              <a:rPr lang="fr-FR" dirty="0" smtClean="0">
                <a:latin typeface="Comic Sans MS" pitchFamily="66" charset="0"/>
              </a:rPr>
              <a:t>Bénéfique pour les yeux, le cœur, la lymphe, la circulation, les poumons, apaise le système nerveux. </a:t>
            </a:r>
          </a:p>
          <a:p>
            <a:r>
              <a:rPr lang="fr-FR" dirty="0" smtClean="0">
                <a:latin typeface="Comic Sans MS" pitchFamily="66" charset="0"/>
              </a:rPr>
              <a:t>Accroît la perte de poids lorsqu’il est combiné au jaspe rouge. </a:t>
            </a:r>
            <a:br>
              <a:rPr lang="fr-FR" dirty="0" smtClean="0">
                <a:latin typeface="Comic Sans MS" pitchFamily="66" charset="0"/>
              </a:rPr>
            </a:br>
            <a:endParaRPr lang="fr-FR" dirty="0" smtClean="0">
              <a:latin typeface="Comic Sans MS" pitchFamily="66" charset="0"/>
            </a:endParaRPr>
          </a:p>
          <a:p>
            <a:r>
              <a:rPr lang="fr-FR" u="sng" dirty="0" smtClean="0">
                <a:latin typeface="Comic Sans MS" pitchFamily="66" charset="0"/>
              </a:rPr>
              <a:t>PURIFICATION</a:t>
            </a:r>
          </a:p>
          <a:p>
            <a:r>
              <a:rPr lang="fr-FR" dirty="0" smtClean="0">
                <a:latin typeface="Comic Sans MS" pitchFamily="66" charset="0"/>
              </a:rPr>
              <a:t>Eau distillée ou déminéralisée et salée laisser une nuit puis rincer avec la conscience d’enlever les miasmes énergétiques et toutes les mémoires présentes.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smtClean="0"/>
              <a:t>QUARTZ ROSE</a:t>
            </a:r>
            <a:endParaRPr lang="fr-FR" dirty="0"/>
          </a:p>
        </p:txBody>
      </p:sp>
      <p:sp>
        <p:nvSpPr>
          <p:cNvPr id="4" name="Espace réservé du texte 3"/>
          <p:cNvSpPr>
            <a:spLocks noGrp="1"/>
          </p:cNvSpPr>
          <p:nvPr>
            <p:ph type="body" idx="2"/>
          </p:nvPr>
        </p:nvSpPr>
        <p:spPr>
          <a:xfrm>
            <a:off x="611560" y="1772816"/>
            <a:ext cx="4822304" cy="4572000"/>
          </a:xfrm>
        </p:spPr>
        <p:txBody>
          <a:bodyPr>
            <a:noAutofit/>
          </a:bodyPr>
          <a:lstStyle/>
          <a:p>
            <a:r>
              <a:rPr lang="fr-FR" sz="1800" dirty="0" smtClean="0">
                <a:latin typeface="Comic Sans MS" pitchFamily="66" charset="0"/>
              </a:rPr>
              <a:t>QUARTZ ROSE</a:t>
            </a:r>
            <a:br>
              <a:rPr lang="fr-FR" sz="1800" dirty="0" smtClean="0">
                <a:latin typeface="Comic Sans MS" pitchFamily="66" charset="0"/>
              </a:rPr>
            </a:br>
            <a:endParaRPr lang="fr-FR" sz="1800" dirty="0" smtClean="0">
              <a:latin typeface="Comic Sans MS" pitchFamily="66" charset="0"/>
            </a:endParaRPr>
          </a:p>
          <a:p>
            <a:r>
              <a:rPr lang="fr-FR" sz="1800" u="sng" dirty="0" smtClean="0">
                <a:latin typeface="Comic Sans MS" pitchFamily="66" charset="0"/>
              </a:rPr>
              <a:t>PROPRIÉTÉS</a:t>
            </a:r>
            <a:endParaRPr lang="fr-FR" sz="1800" dirty="0" smtClean="0">
              <a:latin typeface="Comic Sans MS" pitchFamily="66" charset="0"/>
            </a:endParaRPr>
          </a:p>
          <a:p>
            <a:r>
              <a:rPr lang="fr-FR" sz="1800" dirty="0" smtClean="0">
                <a:latin typeface="Comic Sans MS" pitchFamily="66" charset="0"/>
              </a:rPr>
              <a:t/>
            </a:r>
            <a:br>
              <a:rPr lang="fr-FR" sz="1800" dirty="0" smtClean="0">
                <a:latin typeface="Comic Sans MS" pitchFamily="66" charset="0"/>
              </a:rPr>
            </a:br>
            <a:endParaRPr lang="fr-FR" sz="1800" dirty="0" smtClean="0">
              <a:latin typeface="Comic Sans MS" pitchFamily="66" charset="0"/>
            </a:endParaRPr>
          </a:p>
          <a:p>
            <a:r>
              <a:rPr lang="fr-FR" sz="1800" dirty="0" smtClean="0">
                <a:latin typeface="Comic Sans MS" pitchFamily="66" charset="0"/>
              </a:rPr>
              <a:t>C'est la pierre de prédilection du chakra du cœur, elle est la manifestation de l'amour.</a:t>
            </a:r>
          </a:p>
          <a:p>
            <a:r>
              <a:rPr lang="fr-FR" sz="1800" dirty="0" smtClean="0">
                <a:latin typeface="Comic Sans MS" pitchFamily="66" charset="0"/>
              </a:rPr>
              <a:t>Ce quartz aidera fortement en cas de dépression et d'insomnie</a:t>
            </a:r>
          </a:p>
          <a:p>
            <a:r>
              <a:rPr lang="fr-FR" sz="1800" dirty="0" smtClean="0">
                <a:latin typeface="Comic Sans MS" pitchFamily="66" charset="0"/>
              </a:rPr>
              <a:t>Pierre excellente chez soi, dans une chambre à coucher car elle favorise les rêves agréables.</a:t>
            </a:r>
            <a:br>
              <a:rPr lang="fr-FR" sz="1800" dirty="0" smtClean="0">
                <a:latin typeface="Comic Sans MS" pitchFamily="66" charset="0"/>
              </a:rPr>
            </a:br>
            <a:endParaRPr lang="fr-FR" sz="1800" dirty="0" smtClean="0">
              <a:latin typeface="Comic Sans MS" pitchFamily="66" charset="0"/>
            </a:endParaRPr>
          </a:p>
          <a:p>
            <a:r>
              <a:rPr lang="fr-FR" sz="1800" dirty="0" smtClean="0">
                <a:latin typeface="Comic Sans MS" pitchFamily="66" charset="0"/>
              </a:rPr>
              <a:t>Elle favorise évidemment le bon fonctionnement du cœur organe, de la circulation et des vaisseaux sanguins.</a:t>
            </a:r>
          </a:p>
          <a:p>
            <a:endParaRPr lang="fr-FR" sz="1800" dirty="0" smtClean="0">
              <a:latin typeface="Comic Sans MS" pitchFamily="66" charset="0"/>
            </a:endParaRPr>
          </a:p>
          <a:p>
            <a:endParaRPr lang="fr-FR" sz="1800" dirty="0">
              <a:latin typeface="Comic Sans MS" pitchFamily="66" charset="0"/>
            </a:endParaRPr>
          </a:p>
        </p:txBody>
      </p:sp>
      <p:pic>
        <p:nvPicPr>
          <p:cNvPr id="5" name="Espace réservé du contenu 4" descr="3.JPG"/>
          <p:cNvPicPr>
            <a:picLocks noGrp="1" noChangeAspect="1"/>
          </p:cNvPicPr>
          <p:nvPr>
            <p:ph sz="half" idx="1"/>
          </p:nvPr>
        </p:nvPicPr>
        <p:blipFill>
          <a:blip r:embed="rId2" cstate="print"/>
          <a:stretch>
            <a:fillRect/>
          </a:stretch>
        </p:blipFill>
        <p:spPr>
          <a:xfrm>
            <a:off x="5796136" y="2046533"/>
            <a:ext cx="2890664" cy="3831734"/>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166843"/>
            <a:ext cx="8496944" cy="3416320"/>
          </a:xfrm>
          <a:prstGeom prst="rect">
            <a:avLst/>
          </a:prstGeom>
        </p:spPr>
        <p:txBody>
          <a:bodyPr wrap="square">
            <a:spAutoFit/>
          </a:bodyPr>
          <a:lstStyle/>
          <a:p>
            <a:r>
              <a:rPr lang="fr-FR" dirty="0" smtClean="0">
                <a:latin typeface="Comic Sans MS" pitchFamily="66" charset="0"/>
              </a:rPr>
              <a:t>Il aidera à la cicatrisation des plaies, résorbera les gerçures.</a:t>
            </a:r>
            <a:br>
              <a:rPr lang="fr-FR" dirty="0" smtClean="0">
                <a:latin typeface="Comic Sans MS" pitchFamily="66" charset="0"/>
              </a:rPr>
            </a:br>
            <a:endParaRPr lang="fr-FR" dirty="0" smtClean="0">
              <a:latin typeface="Comic Sans MS" pitchFamily="66" charset="0"/>
            </a:endParaRPr>
          </a:p>
          <a:p>
            <a:r>
              <a:rPr lang="fr-FR" dirty="0" smtClean="0">
                <a:latin typeface="Comic Sans MS" pitchFamily="66" charset="0"/>
              </a:rPr>
              <a:t>Sur le chakra sacré il sera utile dans le cas de maladies vénériennes, et assistera les ovaires et les testicules.</a:t>
            </a:r>
            <a:br>
              <a:rPr lang="fr-FR" dirty="0" smtClean="0">
                <a:latin typeface="Comic Sans MS" pitchFamily="66" charset="0"/>
              </a:rPr>
            </a:br>
            <a:endParaRPr lang="fr-FR" dirty="0" smtClean="0">
              <a:latin typeface="Comic Sans MS" pitchFamily="66" charset="0"/>
            </a:endParaRPr>
          </a:p>
          <a:p>
            <a:r>
              <a:rPr lang="fr-FR" dirty="0" smtClean="0">
                <a:latin typeface="Comic Sans MS" pitchFamily="66" charset="0"/>
              </a:rPr>
              <a:t>C'est un excellent neutralisateur des perturbations géobiologiques.</a:t>
            </a:r>
            <a:br>
              <a:rPr lang="fr-FR" dirty="0" smtClean="0">
                <a:latin typeface="Comic Sans MS" pitchFamily="66" charset="0"/>
              </a:rPr>
            </a:br>
            <a:r>
              <a:rPr lang="fr-FR" dirty="0" smtClean="0">
                <a:latin typeface="Comic Sans MS" pitchFamily="66" charset="0"/>
              </a:rPr>
              <a:t/>
            </a:r>
            <a:br>
              <a:rPr lang="fr-FR" dirty="0" smtClean="0">
                <a:latin typeface="Comic Sans MS" pitchFamily="66" charset="0"/>
              </a:rPr>
            </a:br>
            <a:endParaRPr lang="fr-FR" dirty="0" smtClean="0">
              <a:latin typeface="Comic Sans MS" pitchFamily="66" charset="0"/>
            </a:endParaRPr>
          </a:p>
          <a:p>
            <a:r>
              <a:rPr lang="fr-FR" dirty="0" smtClean="0">
                <a:latin typeface="Comic Sans MS" pitchFamily="66" charset="0"/>
              </a:rPr>
              <a:t>Elle favorise la paix intérieure, la tranquillité et la guérison.</a:t>
            </a:r>
            <a:br>
              <a:rPr lang="fr-FR" dirty="0" smtClean="0">
                <a:latin typeface="Comic Sans MS" pitchFamily="66" charset="0"/>
              </a:rPr>
            </a:br>
            <a:endParaRPr lang="fr-FR" dirty="0" smtClean="0">
              <a:latin typeface="Comic Sans MS" pitchFamily="66" charset="0"/>
            </a:endParaRPr>
          </a:p>
          <a:p>
            <a:r>
              <a:rPr lang="fr-FR" u="sng" dirty="0" smtClean="0">
                <a:latin typeface="Comic Sans MS" pitchFamily="66" charset="0"/>
              </a:rPr>
              <a:t>PURIFICATION</a:t>
            </a:r>
          </a:p>
          <a:p>
            <a:r>
              <a:rPr lang="fr-FR" dirty="0" smtClean="0">
                <a:latin typeface="Comic Sans MS" pitchFamily="66" charset="0"/>
              </a:rPr>
              <a:t>Eau distillée ou déminéralisée salée </a:t>
            </a:r>
            <a:endParaRPr lang="fr-F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idx="2"/>
          </p:nvPr>
        </p:nvSpPr>
        <p:spPr>
          <a:xfrm>
            <a:off x="107504" y="1676400"/>
            <a:ext cx="4392488" cy="4572000"/>
          </a:xfrm>
        </p:spPr>
        <p:txBody>
          <a:bodyPr>
            <a:noAutofit/>
          </a:bodyPr>
          <a:lstStyle/>
          <a:p>
            <a:r>
              <a:rPr lang="fr-FR" sz="1800" dirty="0">
                <a:latin typeface="Comic Sans MS" panose="030F0702030302020204" pitchFamily="66" charset="0"/>
              </a:rPr>
              <a:t>Elle calme les nerfs et renforce la puissance de concentration.</a:t>
            </a:r>
            <a:br>
              <a:rPr lang="fr-FR" sz="1800" dirty="0">
                <a:latin typeface="Comic Sans MS" panose="030F0702030302020204" pitchFamily="66" charset="0"/>
              </a:rPr>
            </a:br>
            <a:r>
              <a:rPr lang="fr-FR" sz="1800" dirty="0">
                <a:latin typeface="Comic Sans MS" panose="030F0702030302020204" pitchFamily="66" charset="0"/>
              </a:rPr>
              <a:t>Elle aide à guérir les empoisonnements du sang.</a:t>
            </a:r>
            <a:br>
              <a:rPr lang="fr-FR" sz="1800" dirty="0">
                <a:latin typeface="Comic Sans MS" panose="030F0702030302020204" pitchFamily="66" charset="0"/>
              </a:rPr>
            </a:br>
            <a:r>
              <a:rPr lang="fr-FR" sz="1800" dirty="0">
                <a:latin typeface="Comic Sans MS" panose="030F0702030302020204" pitchFamily="66" charset="0"/>
              </a:rPr>
              <a:t>Elle diminue les infections et supprime les bourdonnements d'oreilles.</a:t>
            </a:r>
            <a:br>
              <a:rPr lang="fr-FR" sz="1800" dirty="0">
                <a:latin typeface="Comic Sans MS" panose="030F0702030302020204" pitchFamily="66" charset="0"/>
              </a:rPr>
            </a:br>
            <a:r>
              <a:rPr lang="fr-FR" sz="1800" dirty="0">
                <a:latin typeface="Comic Sans MS" panose="030F0702030302020204" pitchFamily="66" charset="0"/>
              </a:rPr>
              <a:t>Elle régularise les hormones et les troubles génétiques.</a:t>
            </a:r>
            <a:br>
              <a:rPr lang="fr-FR" sz="1800" dirty="0">
                <a:latin typeface="Comic Sans MS" panose="030F0702030302020204" pitchFamily="66" charset="0"/>
              </a:rPr>
            </a:br>
            <a:r>
              <a:rPr lang="fr-FR" sz="1800" dirty="0">
                <a:latin typeface="Comic Sans MS" panose="030F0702030302020204" pitchFamily="66" charset="0"/>
              </a:rPr>
              <a:t/>
            </a:r>
            <a:br>
              <a:rPr lang="fr-FR" sz="1800" dirty="0">
                <a:latin typeface="Comic Sans MS" panose="030F0702030302020204" pitchFamily="66" charset="0"/>
              </a:rPr>
            </a:br>
            <a:endParaRPr lang="fr-FR" sz="1800" dirty="0">
              <a:latin typeface="Comic Sans MS" panose="030F0702030302020204" pitchFamily="66" charset="0"/>
            </a:endParaRPr>
          </a:p>
        </p:txBody>
      </p:sp>
      <p:pic>
        <p:nvPicPr>
          <p:cNvPr id="5" name="Espace réservé du contenu 4" descr="5.JPG"/>
          <p:cNvPicPr>
            <a:picLocks noGrp="1" noChangeAspect="1"/>
          </p:cNvPicPr>
          <p:nvPr>
            <p:ph sz="half" idx="1"/>
          </p:nvPr>
        </p:nvPicPr>
        <p:blipFill>
          <a:blip r:embed="rId2" cstate="print"/>
          <a:stretch>
            <a:fillRect/>
          </a:stretch>
        </p:blipFill>
        <p:spPr>
          <a:xfrm>
            <a:off x="4499992" y="2046533"/>
            <a:ext cx="4186808" cy="3831734"/>
          </a:xfrm>
        </p:spPr>
      </p:pic>
      <p:sp>
        <p:nvSpPr>
          <p:cNvPr id="6" name="Titre 5"/>
          <p:cNvSpPr>
            <a:spLocks noGrp="1"/>
          </p:cNvSpPr>
          <p:nvPr>
            <p:ph type="title"/>
          </p:nvPr>
        </p:nvSpPr>
        <p:spPr>
          <a:xfrm>
            <a:off x="685800" y="514352"/>
            <a:ext cx="5254352" cy="1162050"/>
          </a:xfrm>
        </p:spPr>
        <p:txBody>
          <a:bodyPr/>
          <a:lstStyle/>
          <a:p>
            <a:r>
              <a:rPr lang="fr-FR" dirty="0" smtClean="0"/>
              <a:t>TOURMALINE NOIRE BRUT</a:t>
            </a:r>
            <a:endParaRPr lang="fr-F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692696"/>
            <a:ext cx="8964488" cy="5909310"/>
          </a:xfrm>
          <a:prstGeom prst="rect">
            <a:avLst/>
          </a:prstGeom>
        </p:spPr>
        <p:txBody>
          <a:bodyPr wrap="square">
            <a:spAutoFit/>
          </a:bodyPr>
          <a:lstStyle/>
          <a:p>
            <a:r>
              <a:rPr lang="fr-FR" dirty="0">
                <a:latin typeface="Comic Sans MS" panose="030F0702030302020204" pitchFamily="66" charset="0"/>
              </a:rPr>
              <a:t>La tourmaline noire, ou schorl, est celle que vous devez vous procurer avant tout.</a:t>
            </a:r>
            <a:br>
              <a:rPr lang="fr-FR" dirty="0">
                <a:latin typeface="Comic Sans MS" panose="030F0702030302020204" pitchFamily="66" charset="0"/>
              </a:rPr>
            </a:br>
            <a:r>
              <a:rPr lang="fr-FR" dirty="0">
                <a:latin typeface="Comic Sans MS" panose="030F0702030302020204" pitchFamily="66" charset="0"/>
              </a:rPr>
              <a:t>Considérer comme fondamentale et indispensable dans tout travail de thérapie et de méditation, elle permet de garder un bon enracinement.</a:t>
            </a:r>
            <a:br>
              <a:rPr lang="fr-FR" dirty="0">
                <a:latin typeface="Comic Sans MS" panose="030F0702030302020204" pitchFamily="66" charset="0"/>
              </a:rPr>
            </a:br>
            <a:r>
              <a:rPr lang="fr-FR" dirty="0">
                <a:latin typeface="Comic Sans MS" panose="030F0702030302020204" pitchFamily="66" charset="0"/>
              </a:rPr>
              <a:t>C'est aussi la pierre de protection par excellence.</a:t>
            </a:r>
            <a:br>
              <a:rPr lang="fr-FR" dirty="0">
                <a:latin typeface="Comic Sans MS" panose="030F0702030302020204" pitchFamily="66" charset="0"/>
              </a:rPr>
            </a:br>
            <a:r>
              <a:rPr lang="fr-FR" dirty="0" smtClean="0">
                <a:latin typeface="Comic Sans MS" panose="030F0702030302020204" pitchFamily="66" charset="0"/>
              </a:rPr>
              <a:t>Cette </a:t>
            </a:r>
            <a:r>
              <a:rPr lang="fr-FR" dirty="0">
                <a:latin typeface="Comic Sans MS" panose="030F0702030302020204" pitchFamily="66" charset="0"/>
              </a:rPr>
              <a:t>pierre annule le </a:t>
            </a:r>
            <a:r>
              <a:rPr lang="fr-FR" dirty="0" smtClean="0">
                <a:latin typeface="Comic Sans MS" panose="030F0702030302020204" pitchFamily="66" charset="0"/>
              </a:rPr>
              <a:t>rayonnement </a:t>
            </a:r>
            <a:r>
              <a:rPr lang="fr-FR" dirty="0">
                <a:latin typeface="Comic Sans MS" panose="030F0702030302020204" pitchFamily="66" charset="0"/>
              </a:rPr>
              <a:t>des ondes nocives émises par l'ordinateur, la télévision ou les téléphones portables. N'hésitez pas en en poser sur ces appareils pour vous en protéger.</a:t>
            </a:r>
            <a:br>
              <a:rPr lang="fr-FR" dirty="0">
                <a:latin typeface="Comic Sans MS" panose="030F0702030302020204" pitchFamily="66" charset="0"/>
              </a:rPr>
            </a:br>
            <a:r>
              <a:rPr lang="fr-FR" dirty="0">
                <a:latin typeface="Comic Sans MS" panose="030F0702030302020204" pitchFamily="66" charset="0"/>
              </a:rPr>
              <a:t>Elle renforce la musculature et le système nerveux.</a:t>
            </a:r>
            <a:br>
              <a:rPr lang="fr-FR" dirty="0">
                <a:latin typeface="Comic Sans MS" panose="030F0702030302020204" pitchFamily="66" charset="0"/>
              </a:rPr>
            </a:br>
            <a:r>
              <a:rPr lang="fr-FR" dirty="0">
                <a:latin typeface="Comic Sans MS" panose="030F0702030302020204" pitchFamily="66" charset="0"/>
              </a:rPr>
              <a:t>Elle active la circulation sanguine et raffermit le </a:t>
            </a:r>
            <a:r>
              <a:rPr lang="fr-FR" dirty="0" smtClean="0">
                <a:latin typeface="Comic Sans MS" panose="030F0702030302020204" pitchFamily="66" charset="0"/>
              </a:rPr>
              <a:t>cœur.</a:t>
            </a:r>
            <a:r>
              <a:rPr lang="fr-FR" dirty="0">
                <a:latin typeface="Comic Sans MS" panose="030F0702030302020204" pitchFamily="66" charset="0"/>
              </a:rPr>
              <a:t/>
            </a:r>
            <a:br>
              <a:rPr lang="fr-FR" dirty="0">
                <a:latin typeface="Comic Sans MS" panose="030F0702030302020204" pitchFamily="66" charset="0"/>
              </a:rPr>
            </a:br>
            <a:r>
              <a:rPr lang="fr-FR" dirty="0">
                <a:latin typeface="Comic Sans MS" panose="030F0702030302020204" pitchFamily="66" charset="0"/>
              </a:rPr>
              <a:t>La rubellite, ou tourmaline rose, purifie le foie et anime la lymphe et les hormones.</a:t>
            </a:r>
            <a:br>
              <a:rPr lang="fr-FR" dirty="0">
                <a:latin typeface="Comic Sans MS" panose="030F0702030302020204" pitchFamily="66" charset="0"/>
              </a:rPr>
            </a:br>
            <a:r>
              <a:rPr lang="fr-FR" dirty="0">
                <a:latin typeface="Comic Sans MS" panose="030F0702030302020204" pitchFamily="66" charset="0"/>
              </a:rPr>
              <a:t>Elle soulage en cas d'arthrite et renforce les vaisseaux sanguins.</a:t>
            </a:r>
            <a:br>
              <a:rPr lang="fr-FR" dirty="0">
                <a:latin typeface="Comic Sans MS" panose="030F0702030302020204" pitchFamily="66" charset="0"/>
              </a:rPr>
            </a:br>
            <a:r>
              <a:rPr lang="fr-FR" dirty="0">
                <a:latin typeface="Comic Sans MS" panose="030F0702030302020204" pitchFamily="66" charset="0"/>
              </a:rPr>
              <a:t>Dynamisante pour le </a:t>
            </a:r>
            <a:r>
              <a:rPr lang="fr-FR" dirty="0" smtClean="0">
                <a:latin typeface="Comic Sans MS" panose="030F0702030302020204" pitchFamily="66" charset="0"/>
              </a:rPr>
              <a:t>cœur, </a:t>
            </a:r>
            <a:r>
              <a:rPr lang="fr-FR" dirty="0">
                <a:latin typeface="Comic Sans MS" panose="030F0702030302020204" pitchFamily="66" charset="0"/>
              </a:rPr>
              <a:t>elle ne convient pas aux personnes hypertendues et colériques.</a:t>
            </a:r>
            <a:br>
              <a:rPr lang="fr-FR" dirty="0">
                <a:latin typeface="Comic Sans MS" panose="030F0702030302020204" pitchFamily="66" charset="0"/>
              </a:rPr>
            </a:br>
            <a:r>
              <a:rPr lang="fr-FR" dirty="0">
                <a:latin typeface="Comic Sans MS" panose="030F0702030302020204" pitchFamily="66" charset="0"/>
              </a:rPr>
              <a:t>La tourmaline bleue renforce les poumons, le larynx, la glande thyroïde et stimule le goût.</a:t>
            </a:r>
            <a:br>
              <a:rPr lang="fr-FR" dirty="0">
                <a:latin typeface="Comic Sans MS" panose="030F0702030302020204" pitchFamily="66" charset="0"/>
              </a:rPr>
            </a:br>
            <a:r>
              <a:rPr lang="fr-FR" dirty="0">
                <a:latin typeface="Comic Sans MS" panose="030F0702030302020204" pitchFamily="66" charset="0"/>
              </a:rPr>
              <a:t>Elle active le métabolisme et le thymus, et est favorable aux </a:t>
            </a:r>
            <a:r>
              <a:rPr lang="fr-FR" dirty="0" smtClean="0">
                <a:latin typeface="Comic Sans MS" panose="030F0702030302020204" pitchFamily="66" charset="0"/>
              </a:rPr>
              <a:t>traitements </a:t>
            </a:r>
            <a:r>
              <a:rPr lang="fr-FR" dirty="0">
                <a:latin typeface="Comic Sans MS" panose="030F0702030302020204" pitchFamily="66" charset="0"/>
              </a:rPr>
              <a:t>des dysfonctionnement oculaires.</a:t>
            </a:r>
            <a:br>
              <a:rPr lang="fr-FR" dirty="0">
                <a:latin typeface="Comic Sans MS" panose="030F0702030302020204" pitchFamily="66" charset="0"/>
              </a:rPr>
            </a:br>
            <a:r>
              <a:rPr lang="fr-FR" dirty="0">
                <a:latin typeface="Comic Sans MS" panose="030F0702030302020204" pitchFamily="66" charset="0"/>
              </a:rPr>
              <a:t>La tourmaline verte, ou verdélite, est utile pour tous les types d'empoisonnement du sang, anémies et maladies infectieuses, épilepsie, fatigues chroniques.</a:t>
            </a:r>
            <a:br>
              <a:rPr lang="fr-FR" dirty="0">
                <a:latin typeface="Comic Sans MS" panose="030F0702030302020204" pitchFamily="66" charset="0"/>
              </a:rPr>
            </a:br>
            <a:r>
              <a:rPr lang="fr-FR" dirty="0">
                <a:latin typeface="Comic Sans MS" panose="030F0702030302020204" pitchFamily="66" charset="0"/>
              </a:rPr>
              <a:t>Elle a une action dynamisante sur les défenses immunitaires.</a:t>
            </a:r>
            <a:br>
              <a:rPr lang="fr-FR" dirty="0">
                <a:latin typeface="Comic Sans MS" panose="030F0702030302020204" pitchFamily="66" charset="0"/>
              </a:rPr>
            </a:br>
            <a:r>
              <a:rPr lang="fr-FR" dirty="0">
                <a:latin typeface="Comic Sans MS" panose="030F0702030302020204" pitchFamily="66" charset="0"/>
              </a:rPr>
              <a:t>Elle agit sur le système nerveux et sur le </a:t>
            </a:r>
            <a:r>
              <a:rPr lang="fr-FR" dirty="0" smtClean="0">
                <a:latin typeface="Comic Sans MS" panose="030F0702030302020204" pitchFamily="66" charset="0"/>
              </a:rPr>
              <a:t>cœur </a:t>
            </a:r>
            <a:r>
              <a:rPr lang="fr-FR" dirty="0">
                <a:latin typeface="Comic Sans MS" panose="030F0702030302020204" pitchFamily="66" charset="0"/>
              </a:rPr>
              <a:t>malade et surmené.</a:t>
            </a:r>
          </a:p>
        </p:txBody>
      </p:sp>
    </p:spTree>
    <p:extLst>
      <p:ext uri="{BB962C8B-B14F-4D97-AF65-F5344CB8AC3E}">
        <p14:creationId xmlns:p14="http://schemas.microsoft.com/office/powerpoint/2010/main" xmlns="" val="2570715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548680"/>
            <a:ext cx="2743200" cy="610392"/>
          </a:xfrm>
        </p:spPr>
        <p:txBody>
          <a:bodyPr/>
          <a:lstStyle/>
          <a:p>
            <a:r>
              <a:rPr lang="fr-FR" dirty="0" smtClean="0"/>
              <a:t>Améthyste</a:t>
            </a:r>
            <a:endParaRPr lang="fr-FR" dirty="0"/>
          </a:p>
        </p:txBody>
      </p:sp>
      <p:sp>
        <p:nvSpPr>
          <p:cNvPr id="4" name="Espace réservé du texte 3"/>
          <p:cNvSpPr>
            <a:spLocks noGrp="1"/>
          </p:cNvSpPr>
          <p:nvPr>
            <p:ph type="body" idx="2"/>
          </p:nvPr>
        </p:nvSpPr>
        <p:spPr>
          <a:xfrm>
            <a:off x="192475" y="1306267"/>
            <a:ext cx="5328592" cy="4572000"/>
          </a:xfrm>
        </p:spPr>
        <p:txBody>
          <a:bodyPr>
            <a:noAutofit/>
          </a:bodyPr>
          <a:lstStyle/>
          <a:p>
            <a:r>
              <a:rPr lang="fr-FR" sz="1800" dirty="0" smtClean="0">
                <a:latin typeface="Comic Sans MS" panose="030F0702030302020204" pitchFamily="66" charset="0"/>
              </a:rPr>
              <a:t>L'Améthyste est une pierre extrêmement puissante et protectrice.</a:t>
            </a:r>
            <a:br>
              <a:rPr lang="fr-FR" sz="1800" dirty="0" smtClean="0">
                <a:latin typeface="Comic Sans MS" panose="030F0702030302020204" pitchFamily="66" charset="0"/>
              </a:rPr>
            </a:br>
            <a:endParaRPr lang="fr-FR" sz="1800" dirty="0" smtClean="0">
              <a:latin typeface="Comic Sans MS" panose="030F0702030302020204" pitchFamily="66" charset="0"/>
            </a:endParaRPr>
          </a:p>
          <a:p>
            <a:r>
              <a:rPr lang="fr-FR" sz="1800" dirty="0" smtClean="0">
                <a:latin typeface="Comic Sans MS" panose="030F0702030302020204" pitchFamily="66" charset="0"/>
              </a:rPr>
              <a:t>Préserve de l'attaque psychique, convertissant l'énergie en amour.</a:t>
            </a:r>
            <a:br>
              <a:rPr lang="fr-FR" sz="1800" dirty="0" smtClean="0">
                <a:latin typeface="Comic Sans MS" panose="030F0702030302020204" pitchFamily="66" charset="0"/>
              </a:rPr>
            </a:br>
            <a:endParaRPr lang="fr-FR" sz="1800" dirty="0" smtClean="0">
              <a:latin typeface="Comic Sans MS" panose="030F0702030302020204" pitchFamily="66" charset="0"/>
            </a:endParaRPr>
          </a:p>
          <a:p>
            <a:r>
              <a:rPr lang="fr-FR" sz="1800" dirty="0" smtClean="0">
                <a:latin typeface="Comic Sans MS" panose="030F0702030302020204" pitchFamily="66" charset="0"/>
              </a:rPr>
              <a:t>Tranquillisant naturel, elle bloque le stress géopathique et les énergies environnementales négatives.</a:t>
            </a:r>
            <a:br>
              <a:rPr lang="fr-FR" sz="1800" dirty="0" smtClean="0">
                <a:latin typeface="Comic Sans MS" panose="030F0702030302020204" pitchFamily="66" charset="0"/>
              </a:rPr>
            </a:br>
            <a:endParaRPr lang="fr-FR" sz="1800" dirty="0" smtClean="0">
              <a:latin typeface="Comic Sans MS" panose="030F0702030302020204" pitchFamily="66" charset="0"/>
            </a:endParaRPr>
          </a:p>
          <a:p>
            <a:r>
              <a:rPr lang="fr-FR" sz="1800" dirty="0" smtClean="0">
                <a:latin typeface="Comic Sans MS" panose="030F0702030302020204" pitchFamily="66" charset="0"/>
              </a:rPr>
              <a:t>Elle renforce les glandes endocrines et le système immunitaire.</a:t>
            </a:r>
            <a:br>
              <a:rPr lang="fr-FR" sz="1800" dirty="0" smtClean="0">
                <a:latin typeface="Comic Sans MS" panose="030F0702030302020204" pitchFamily="66" charset="0"/>
              </a:rPr>
            </a:br>
            <a:endParaRPr lang="fr-FR" sz="1800" dirty="0" smtClean="0">
              <a:latin typeface="Comic Sans MS" panose="030F0702030302020204" pitchFamily="66" charset="0"/>
            </a:endParaRPr>
          </a:p>
          <a:p>
            <a:r>
              <a:rPr lang="fr-FR" sz="1800" dirty="0" smtClean="0">
                <a:latin typeface="Comic Sans MS" panose="030F0702030302020204" pitchFamily="66" charset="0"/>
              </a:rPr>
              <a:t>Elle accroît l'activité du côté droit du cerveau ainsi que les glandes pinéale et pituitaire. </a:t>
            </a:r>
            <a:br>
              <a:rPr lang="fr-FR" sz="1800" dirty="0" smtClean="0">
                <a:latin typeface="Comic Sans MS" panose="030F0702030302020204" pitchFamily="66" charset="0"/>
              </a:rPr>
            </a:br>
            <a:endParaRPr lang="fr-FR" sz="1800" dirty="0" smtClean="0">
              <a:latin typeface="Comic Sans MS" panose="030F0702030302020204" pitchFamily="66" charset="0"/>
            </a:endParaRPr>
          </a:p>
          <a:p>
            <a:r>
              <a:rPr lang="fr-FR" sz="1800" dirty="0" smtClean="0">
                <a:latin typeface="Comic Sans MS" panose="030F0702030302020204" pitchFamily="66" charset="0"/>
              </a:rPr>
              <a:t>Elle purifie le sang et l'infuse d'énergie. </a:t>
            </a:r>
            <a:br>
              <a:rPr lang="fr-FR" sz="1800" dirty="0" smtClean="0">
                <a:latin typeface="Comic Sans MS" panose="030F0702030302020204" pitchFamily="66" charset="0"/>
              </a:rPr>
            </a:br>
            <a:endParaRPr lang="fr-FR" sz="1800" dirty="0" smtClean="0">
              <a:latin typeface="Comic Sans MS" panose="030F0702030302020204" pitchFamily="66" charset="0"/>
            </a:endParaRPr>
          </a:p>
          <a:p>
            <a:r>
              <a:rPr lang="fr-FR" sz="1800" dirty="0" smtClean="0">
                <a:latin typeface="Comic Sans MS" panose="030F0702030302020204" pitchFamily="66" charset="0"/>
              </a:rPr>
              <a:t/>
            </a:r>
            <a:br>
              <a:rPr lang="fr-FR" sz="1800" dirty="0" smtClean="0">
                <a:latin typeface="Comic Sans MS" panose="030F0702030302020204" pitchFamily="66" charset="0"/>
              </a:rPr>
            </a:br>
            <a:endParaRPr lang="fr-FR" sz="1800" dirty="0" smtClean="0">
              <a:latin typeface="Comic Sans MS" panose="030F0702030302020204" pitchFamily="66" charset="0"/>
            </a:endParaRPr>
          </a:p>
          <a:p>
            <a:endParaRPr lang="fr-FR" sz="1800" dirty="0"/>
          </a:p>
        </p:txBody>
      </p:sp>
      <p:pic>
        <p:nvPicPr>
          <p:cNvPr id="5" name="Espace réservé du contenu 4" descr="6.JPG"/>
          <p:cNvPicPr>
            <a:picLocks noGrp="1" noChangeAspect="1"/>
          </p:cNvPicPr>
          <p:nvPr>
            <p:ph sz="half" idx="1"/>
          </p:nvPr>
        </p:nvPicPr>
        <p:blipFill>
          <a:blip r:embed="rId2" cstate="print"/>
          <a:stretch>
            <a:fillRect/>
          </a:stretch>
        </p:blipFill>
        <p:spPr>
          <a:xfrm>
            <a:off x="5796136" y="2046533"/>
            <a:ext cx="2890664" cy="3831734"/>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166843"/>
            <a:ext cx="8352928" cy="3416320"/>
          </a:xfrm>
          <a:prstGeom prst="rect">
            <a:avLst/>
          </a:prstGeom>
        </p:spPr>
        <p:txBody>
          <a:bodyPr wrap="square">
            <a:spAutoFit/>
          </a:bodyPr>
          <a:lstStyle/>
          <a:p>
            <a:r>
              <a:rPr lang="fr-FR" dirty="0">
                <a:latin typeface="Comic Sans MS" panose="030F0702030302020204" pitchFamily="66" charset="0"/>
              </a:rPr>
              <a:t>L'améthyste aide à lutter contre les brûlures, les maux de tête, le mal être, modère les ecchymoses, les plaies et les enflures.</a:t>
            </a:r>
            <a:br>
              <a:rPr lang="fr-FR" dirty="0">
                <a:latin typeface="Comic Sans MS" panose="030F0702030302020204" pitchFamily="66" charset="0"/>
              </a:rPr>
            </a:br>
            <a:endParaRPr lang="fr-FR" dirty="0">
              <a:latin typeface="Comic Sans MS" panose="030F0702030302020204" pitchFamily="66" charset="0"/>
            </a:endParaRPr>
          </a:p>
          <a:p>
            <a:r>
              <a:rPr lang="fr-FR" dirty="0">
                <a:latin typeface="Comic Sans MS" panose="030F0702030302020204" pitchFamily="66" charset="0"/>
              </a:rPr>
              <a:t>Traite les troubles auditifs, soigne les affections pulmonaires et respiratoires.</a:t>
            </a:r>
            <a:br>
              <a:rPr lang="fr-FR" dirty="0">
                <a:latin typeface="Comic Sans MS" panose="030F0702030302020204" pitchFamily="66" charset="0"/>
              </a:rPr>
            </a:br>
            <a:endParaRPr lang="fr-FR" dirty="0">
              <a:latin typeface="Comic Sans MS" panose="030F0702030302020204" pitchFamily="66" charset="0"/>
            </a:endParaRPr>
          </a:p>
          <a:p>
            <a:r>
              <a:rPr lang="fr-FR" dirty="0">
                <a:latin typeface="Comic Sans MS" panose="030F0702030302020204" pitchFamily="66" charset="0"/>
              </a:rPr>
              <a:t>Harmonise la flore intestinale, élimine les parasites et favorise la réabsorption de l'eau.</a:t>
            </a:r>
            <a:br>
              <a:rPr lang="fr-FR" dirty="0">
                <a:latin typeface="Comic Sans MS" panose="030F0702030302020204" pitchFamily="66" charset="0"/>
              </a:rPr>
            </a:br>
            <a:endParaRPr lang="fr-FR" dirty="0">
              <a:latin typeface="Comic Sans MS" panose="030F0702030302020204" pitchFamily="66" charset="0"/>
            </a:endParaRPr>
          </a:p>
          <a:p>
            <a:r>
              <a:rPr lang="fr-FR" dirty="0">
                <a:latin typeface="Comic Sans MS" panose="030F0702030302020204" pitchFamily="66" charset="0"/>
              </a:rPr>
              <a:t>Traite l'insomnie et confère un sommeil reposant, fortifie le mémoire et améliore la motivation.</a:t>
            </a:r>
            <a:br>
              <a:rPr lang="fr-FR" dirty="0">
                <a:latin typeface="Comic Sans MS" panose="030F0702030302020204" pitchFamily="66" charset="0"/>
              </a:rPr>
            </a:br>
            <a:endParaRPr lang="fr-FR" dirty="0"/>
          </a:p>
        </p:txBody>
      </p:sp>
    </p:spTree>
    <p:extLst>
      <p:ext uri="{BB962C8B-B14F-4D97-AF65-F5344CB8AC3E}">
        <p14:creationId xmlns:p14="http://schemas.microsoft.com/office/powerpoint/2010/main" xmlns="" val="503631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CITRINE</a:t>
            </a:r>
            <a:endParaRPr lang="fr-FR" dirty="0"/>
          </a:p>
        </p:txBody>
      </p:sp>
      <p:sp>
        <p:nvSpPr>
          <p:cNvPr id="4" name="Espace réservé du texte 3"/>
          <p:cNvSpPr>
            <a:spLocks noGrp="1"/>
          </p:cNvSpPr>
          <p:nvPr>
            <p:ph type="body" idx="2"/>
          </p:nvPr>
        </p:nvSpPr>
        <p:spPr>
          <a:xfrm>
            <a:off x="251520" y="1772816"/>
            <a:ext cx="5760640" cy="4572000"/>
          </a:xfrm>
        </p:spPr>
        <p:txBody>
          <a:bodyPr>
            <a:noAutofit/>
          </a:bodyPr>
          <a:lstStyle/>
          <a:p>
            <a:r>
              <a:rPr lang="fr-FR" sz="1800" u="sng" dirty="0" smtClean="0">
                <a:latin typeface="Comic Sans MS" pitchFamily="66" charset="0"/>
              </a:rPr>
              <a:t>PROPRIÉTÉS</a:t>
            </a:r>
            <a:br>
              <a:rPr lang="fr-FR" sz="1800" u="sng" dirty="0" smtClean="0">
                <a:latin typeface="Comic Sans MS" pitchFamily="66" charset="0"/>
              </a:rPr>
            </a:br>
            <a:r>
              <a:rPr lang="fr-FR" sz="1800" u="sng" dirty="0" smtClean="0">
                <a:latin typeface="Comic Sans MS" pitchFamily="66" charset="0"/>
              </a:rPr>
              <a:t/>
            </a:r>
            <a:br>
              <a:rPr lang="fr-FR" sz="1800" u="sng" dirty="0" smtClean="0">
                <a:latin typeface="Comic Sans MS" pitchFamily="66" charset="0"/>
              </a:rPr>
            </a:br>
            <a:r>
              <a:rPr lang="fr-FR" sz="1800" dirty="0" smtClean="0">
                <a:latin typeface="Comic Sans MS" pitchFamily="66" charset="0"/>
              </a:rPr>
              <a:t/>
            </a:r>
            <a:br>
              <a:rPr lang="fr-FR" sz="1800" dirty="0" smtClean="0">
                <a:latin typeface="Comic Sans MS" pitchFamily="66" charset="0"/>
              </a:rPr>
            </a:br>
            <a:r>
              <a:rPr lang="fr-FR" sz="1800" dirty="0" smtClean="0">
                <a:latin typeface="Comic Sans MS" pitchFamily="66" charset="0"/>
              </a:rPr>
              <a:t>Elle est riche en énergie lumineuse positive, inspire la joie et le contentement. </a:t>
            </a:r>
            <a:br>
              <a:rPr lang="fr-FR" sz="1800" dirty="0" smtClean="0">
                <a:latin typeface="Comic Sans MS" pitchFamily="66" charset="0"/>
              </a:rPr>
            </a:br>
            <a:r>
              <a:rPr lang="fr-FR" sz="1800" dirty="0" smtClean="0">
                <a:latin typeface="Comic Sans MS" pitchFamily="66" charset="0"/>
              </a:rPr>
              <a:t>La personne qui a du mal à transcender lucidement sa vie affective peut être aidée par cette pierre. </a:t>
            </a:r>
            <a:br>
              <a:rPr lang="fr-FR" sz="1800" dirty="0" smtClean="0">
                <a:latin typeface="Comic Sans MS" pitchFamily="66" charset="0"/>
              </a:rPr>
            </a:br>
            <a:r>
              <a:rPr lang="fr-FR" sz="1800" dirty="0" smtClean="0">
                <a:latin typeface="Comic Sans MS" pitchFamily="66" charset="0"/>
              </a:rPr>
              <a:t>La citrine affine l'intelligence et la concentration. </a:t>
            </a:r>
            <a:br>
              <a:rPr lang="fr-FR" sz="1800" dirty="0" smtClean="0">
                <a:latin typeface="Comic Sans MS" pitchFamily="66" charset="0"/>
              </a:rPr>
            </a:br>
            <a:r>
              <a:rPr lang="fr-FR" sz="1800" dirty="0" smtClean="0">
                <a:latin typeface="Comic Sans MS" pitchFamily="66" charset="0"/>
              </a:rPr>
              <a:t>Elle est utile en temps d'effort soutenu : préparation d'examens, surcroît de travail… Dans la pièce où l'on étudie, elle est propice à la concentration et à la persévérance. </a:t>
            </a:r>
            <a:br>
              <a:rPr lang="fr-FR" sz="1800" dirty="0" smtClean="0">
                <a:latin typeface="Comic Sans MS" pitchFamily="66" charset="0"/>
              </a:rPr>
            </a:br>
            <a:r>
              <a:rPr lang="fr-FR" sz="1800" dirty="0" smtClean="0">
                <a:latin typeface="Comic Sans MS" pitchFamily="66" charset="0"/>
              </a:rPr>
              <a:t>Dans tous les lieux où l'atmosphère est triste et pesante, elle favorise la joie. </a:t>
            </a:r>
            <a:br>
              <a:rPr lang="fr-FR" sz="1800" dirty="0" smtClean="0">
                <a:latin typeface="Comic Sans MS" pitchFamily="66" charset="0"/>
              </a:rPr>
            </a:br>
            <a:r>
              <a:rPr lang="fr-FR" sz="1800" dirty="0" smtClean="0">
                <a:latin typeface="Comic Sans MS" pitchFamily="66" charset="0"/>
              </a:rPr>
              <a:t/>
            </a:r>
            <a:br>
              <a:rPr lang="fr-FR" sz="1800" dirty="0" smtClean="0">
                <a:latin typeface="Comic Sans MS" pitchFamily="66" charset="0"/>
              </a:rPr>
            </a:br>
            <a:r>
              <a:rPr lang="fr-FR" sz="1800" dirty="0" smtClean="0">
                <a:latin typeface="Comic Sans MS" pitchFamily="66" charset="0"/>
              </a:rPr>
              <a:t>C'est une pierre qui va éloigner la fatigue, redonner de l'énergie, et stimulera le système immunitaire,</a:t>
            </a:r>
            <a:br>
              <a:rPr lang="fr-FR" sz="1800" dirty="0" smtClean="0">
                <a:latin typeface="Comic Sans MS" pitchFamily="66" charset="0"/>
              </a:rPr>
            </a:br>
            <a:r>
              <a:rPr lang="fr-FR" sz="1800" dirty="0" smtClean="0">
                <a:latin typeface="Comic Sans MS" pitchFamily="66" charset="0"/>
              </a:rPr>
              <a:t/>
            </a:r>
            <a:br>
              <a:rPr lang="fr-FR" sz="1800" dirty="0" smtClean="0">
                <a:latin typeface="Comic Sans MS" pitchFamily="66" charset="0"/>
              </a:rPr>
            </a:br>
            <a:endParaRPr lang="fr-FR" sz="1800" dirty="0">
              <a:latin typeface="Comic Sans MS" pitchFamily="66" charset="0"/>
            </a:endParaRPr>
          </a:p>
        </p:txBody>
      </p:sp>
      <p:pic>
        <p:nvPicPr>
          <p:cNvPr id="5" name="Espace réservé du contenu 4" descr="7.JPG"/>
          <p:cNvPicPr>
            <a:picLocks noGrp="1" noChangeAspect="1"/>
          </p:cNvPicPr>
          <p:nvPr>
            <p:ph sz="half" idx="1"/>
          </p:nvPr>
        </p:nvPicPr>
        <p:blipFill>
          <a:blip r:embed="rId2" cstate="print"/>
          <a:stretch>
            <a:fillRect/>
          </a:stretch>
        </p:blipFill>
        <p:spPr>
          <a:xfrm>
            <a:off x="6012160" y="2046533"/>
            <a:ext cx="2674640" cy="3831734"/>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980728"/>
            <a:ext cx="8496944" cy="3416320"/>
          </a:xfrm>
          <a:prstGeom prst="rect">
            <a:avLst/>
          </a:prstGeom>
        </p:spPr>
        <p:txBody>
          <a:bodyPr wrap="square">
            <a:spAutoFit/>
          </a:bodyPr>
          <a:lstStyle/>
          <a:p>
            <a:r>
              <a:rPr lang="fr-FR" dirty="0" smtClean="0">
                <a:latin typeface="Comic Sans MS" pitchFamily="66" charset="0"/>
              </a:rPr>
              <a:t>Les </a:t>
            </a:r>
            <a:r>
              <a:rPr lang="fr-FR" dirty="0" err="1" smtClean="0">
                <a:latin typeface="Comic Sans MS" pitchFamily="66" charset="0"/>
              </a:rPr>
              <a:t>orgonites</a:t>
            </a:r>
            <a:r>
              <a:rPr lang="fr-FR" dirty="0" smtClean="0">
                <a:latin typeface="Comic Sans MS" pitchFamily="66" charset="0"/>
              </a:rPr>
              <a:t> agissent sur les champs de torsion. Dans l'univers la vie est générée dans un sens, les molécules ont une orientation particulière.</a:t>
            </a:r>
          </a:p>
          <a:p>
            <a:r>
              <a:rPr lang="fr-FR" dirty="0" smtClean="0">
                <a:latin typeface="Comic Sans MS" pitchFamily="66" charset="0"/>
              </a:rPr>
              <a:t/>
            </a:r>
            <a:br>
              <a:rPr lang="fr-FR" dirty="0" smtClean="0">
                <a:latin typeface="Comic Sans MS" pitchFamily="66" charset="0"/>
              </a:rPr>
            </a:br>
            <a:endParaRPr lang="fr-FR" dirty="0" smtClean="0">
              <a:latin typeface="Comic Sans MS" pitchFamily="66" charset="0"/>
            </a:endParaRPr>
          </a:p>
          <a:p>
            <a:r>
              <a:rPr lang="fr-FR" dirty="0" smtClean="0">
                <a:latin typeface="Comic Sans MS" pitchFamily="66" charset="0"/>
              </a:rPr>
              <a:t>Le champ de torsion naturel est dextrogyre, il tourne dans le sens des aiguilles d'une montre. Beaucoup de technologies humaines émettent un champ de torsion lévogyre, bio incompatibles. L'orgonite opère une inversion du champ de torsion.</a:t>
            </a:r>
            <a:br>
              <a:rPr lang="fr-FR" dirty="0" smtClean="0">
                <a:latin typeface="Comic Sans MS" pitchFamily="66" charset="0"/>
              </a:rPr>
            </a:br>
            <a:endParaRPr lang="fr-FR" dirty="0" smtClean="0">
              <a:latin typeface="Comic Sans MS" pitchFamily="66" charset="0"/>
            </a:endParaRPr>
          </a:p>
          <a:p>
            <a:endParaRPr lang="fr-FR" dirty="0" smtClean="0">
              <a:latin typeface="Comic Sans MS" pitchFamily="66" charset="0"/>
            </a:endParaRPr>
          </a:p>
          <a:p>
            <a:r>
              <a:rPr lang="fr-FR" dirty="0" smtClean="0">
                <a:latin typeface="Comic Sans MS" pitchFamily="66" charset="0"/>
              </a:rPr>
              <a:t>L'onde de forme pyramidale informe l'énergie avec une tonalité plus masculine alors que le cône plus rond amène une tonalité plus féminine.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124744"/>
            <a:ext cx="8568952" cy="5078313"/>
          </a:xfrm>
          <a:prstGeom prst="rect">
            <a:avLst/>
          </a:prstGeom>
        </p:spPr>
        <p:txBody>
          <a:bodyPr wrap="square">
            <a:spAutoFit/>
          </a:bodyPr>
          <a:lstStyle/>
          <a:p>
            <a:endParaRPr lang="fr-FR" b="1" dirty="0" smtClean="0"/>
          </a:p>
          <a:p>
            <a:r>
              <a:rPr lang="fr-FR" dirty="0" smtClean="0">
                <a:latin typeface="Comic Sans MS" panose="030F0702030302020204" pitchFamily="66" charset="0"/>
              </a:rPr>
              <a:t>Utile pour améliorer et régulariser la digestion (sur le chakra sacré), elle donnera beaucoup d'énergie au foie. Associée à la fluorine, elle favorisera les révisions d'examen.</a:t>
            </a:r>
            <a:br>
              <a:rPr lang="fr-FR" dirty="0" smtClean="0">
                <a:latin typeface="Comic Sans MS" panose="030F0702030302020204" pitchFamily="66" charset="0"/>
              </a:rPr>
            </a:br>
            <a:r>
              <a:rPr lang="fr-FR" dirty="0" smtClean="0">
                <a:latin typeface="Comic Sans MS" panose="030F0702030302020204" pitchFamily="66" charset="0"/>
              </a:rPr>
              <a:t/>
            </a:r>
            <a:br>
              <a:rPr lang="fr-FR" dirty="0" smtClean="0">
                <a:latin typeface="Comic Sans MS" panose="030F0702030302020204" pitchFamily="66" charset="0"/>
              </a:rPr>
            </a:br>
            <a:r>
              <a:rPr lang="fr-FR" dirty="0" smtClean="0">
                <a:latin typeface="Comic Sans MS" panose="030F0702030302020204" pitchFamily="66" charset="0"/>
              </a:rPr>
              <a:t>Aérophagie, circulation sanguine, diabète, désintoxication, élimination des toxines, Immunité, indigestion, intestins, muqueuses, pancréas, plexus solaire, reins. </a:t>
            </a:r>
            <a:br>
              <a:rPr lang="fr-FR" dirty="0" smtClean="0">
                <a:latin typeface="Comic Sans MS" panose="030F0702030302020204" pitchFamily="66" charset="0"/>
              </a:rPr>
            </a:br>
            <a:r>
              <a:rPr lang="fr-FR" dirty="0" smtClean="0">
                <a:latin typeface="Comic Sans MS" panose="030F0702030302020204" pitchFamily="66" charset="0"/>
              </a:rPr>
              <a:t/>
            </a:r>
            <a:br>
              <a:rPr lang="fr-FR" dirty="0" smtClean="0">
                <a:latin typeface="Comic Sans MS" panose="030F0702030302020204" pitchFamily="66" charset="0"/>
              </a:rPr>
            </a:br>
            <a:r>
              <a:rPr lang="fr-FR" dirty="0" smtClean="0">
                <a:latin typeface="Comic Sans MS" panose="030F0702030302020204" pitchFamily="66" charset="0"/>
              </a:rPr>
              <a:t>Elle est bénéfique pour les reins, le colon, le foie, la vésicule biliaire, les organes digestifs et le cœur.</a:t>
            </a:r>
            <a:br>
              <a:rPr lang="fr-FR" dirty="0" smtClean="0">
                <a:latin typeface="Comic Sans MS" panose="030F0702030302020204" pitchFamily="66" charset="0"/>
              </a:rPr>
            </a:br>
            <a:r>
              <a:rPr lang="fr-FR" dirty="0" smtClean="0">
                <a:latin typeface="Comic Sans MS" panose="030F0702030302020204" pitchFamily="66" charset="0"/>
              </a:rPr>
              <a:t>Elle régénère les tissus. Elle accroît les énergies curatives du corps. </a:t>
            </a:r>
            <a:br>
              <a:rPr lang="fr-FR" dirty="0" smtClean="0">
                <a:latin typeface="Comic Sans MS" panose="030F0702030302020204" pitchFamily="66" charset="0"/>
              </a:rPr>
            </a:br>
            <a:r>
              <a:rPr lang="fr-FR" dirty="0" smtClean="0">
                <a:latin typeface="Comic Sans MS" panose="030F0702030302020204" pitchFamily="66" charset="0"/>
              </a:rPr>
              <a:t/>
            </a:r>
            <a:br>
              <a:rPr lang="fr-FR" dirty="0" smtClean="0">
                <a:latin typeface="Comic Sans MS" panose="030F0702030302020204" pitchFamily="66" charset="0"/>
              </a:rPr>
            </a:br>
            <a:r>
              <a:rPr lang="fr-FR" dirty="0" smtClean="0">
                <a:latin typeface="Comic Sans MS" panose="030F0702030302020204" pitchFamily="66" charset="0"/>
              </a:rPr>
              <a:t>Elle réduit les tendances auto destructives. </a:t>
            </a:r>
            <a:br>
              <a:rPr lang="fr-FR" dirty="0" smtClean="0">
                <a:latin typeface="Comic Sans MS" panose="030F0702030302020204" pitchFamily="66" charset="0"/>
              </a:rPr>
            </a:br>
            <a:r>
              <a:rPr lang="fr-FR" dirty="0" smtClean="0">
                <a:latin typeface="Comic Sans MS" panose="030F0702030302020204" pitchFamily="66" charset="0"/>
              </a:rPr>
              <a:t>Elle accroît le respect de soi. Elle attire l'abondance. </a:t>
            </a:r>
            <a:br>
              <a:rPr lang="fr-FR" dirty="0" smtClean="0">
                <a:latin typeface="Comic Sans MS" panose="030F0702030302020204" pitchFamily="66" charset="0"/>
              </a:rPr>
            </a:br>
            <a:r>
              <a:rPr lang="fr-FR" dirty="0" smtClean="0">
                <a:latin typeface="Comic Sans MS" panose="030F0702030302020204" pitchFamily="66" charset="0"/>
              </a:rPr>
              <a:t>Son influence bénéfique s'exerce sur les chakras du bas. </a:t>
            </a:r>
            <a:br>
              <a:rPr lang="fr-FR" dirty="0" smtClean="0">
                <a:latin typeface="Comic Sans MS" panose="030F0702030302020204" pitchFamily="66" charset="0"/>
              </a:rPr>
            </a:br>
            <a:r>
              <a:rPr lang="fr-FR" dirty="0" smtClean="0">
                <a:latin typeface="Comic Sans MS" panose="030F0702030302020204" pitchFamily="66" charset="0"/>
              </a:rPr>
              <a:t>Elle régularise la sécrétion d'insuline du pancréas et peut être recommandé en cas de diabète.</a:t>
            </a:r>
            <a:endParaRPr lang="fr-FR" dirty="0">
              <a:latin typeface="Comic Sans MS" panose="030F0702030302020204" pitchFamily="66"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AVENTURINE</a:t>
            </a:r>
            <a:endParaRPr lang="fr-FR" dirty="0"/>
          </a:p>
        </p:txBody>
      </p:sp>
      <p:sp>
        <p:nvSpPr>
          <p:cNvPr id="4" name="Espace réservé du texte 3"/>
          <p:cNvSpPr>
            <a:spLocks noGrp="1"/>
          </p:cNvSpPr>
          <p:nvPr>
            <p:ph type="body" idx="2"/>
          </p:nvPr>
        </p:nvSpPr>
        <p:spPr>
          <a:xfrm>
            <a:off x="179512" y="1988840"/>
            <a:ext cx="5793904" cy="4572000"/>
          </a:xfrm>
        </p:spPr>
        <p:txBody>
          <a:bodyPr>
            <a:normAutofit/>
          </a:bodyPr>
          <a:lstStyle/>
          <a:p>
            <a:r>
              <a:rPr lang="fr-FR" sz="1800" u="sng" dirty="0" smtClean="0">
                <a:latin typeface="Comic Sans MS" pitchFamily="66" charset="0"/>
              </a:rPr>
              <a:t>PROPRIÉTÉS</a:t>
            </a:r>
            <a:r>
              <a:rPr lang="fr-FR" sz="1800" dirty="0" smtClean="0">
                <a:latin typeface="Comic Sans MS" pitchFamily="66" charset="0"/>
              </a:rPr>
              <a:t/>
            </a:r>
            <a:br>
              <a:rPr lang="fr-FR" sz="1800" dirty="0" smtClean="0">
                <a:latin typeface="Comic Sans MS" pitchFamily="66" charset="0"/>
              </a:rPr>
            </a:br>
            <a:endParaRPr lang="fr-FR" sz="1800" dirty="0" smtClean="0">
              <a:latin typeface="Comic Sans MS" pitchFamily="66" charset="0"/>
            </a:endParaRPr>
          </a:p>
          <a:p>
            <a:r>
              <a:rPr lang="fr-FR" sz="1800" dirty="0" smtClean="0">
                <a:latin typeface="Comic Sans MS" pitchFamily="66" charset="0"/>
              </a:rPr>
              <a:t>Pierre de prospérité très positive établissant une forte connexion avec le royaume dévique. Forme un réseau de protection contre le stress géopathique autour des jardins ou des maisons.</a:t>
            </a:r>
          </a:p>
          <a:p>
            <a:r>
              <a:rPr lang="fr-FR" sz="1800" dirty="0" smtClean="0">
                <a:latin typeface="Comic Sans MS" pitchFamily="66" charset="0"/>
              </a:rPr>
              <a:t>L'aventurine absorbe le brouillard électromagnétique, protège de ses émissions environnementale. </a:t>
            </a:r>
          </a:p>
          <a:p>
            <a:r>
              <a:rPr lang="fr-FR" sz="1800" dirty="0" smtClean="0">
                <a:latin typeface="Comic Sans MS" pitchFamily="66" charset="0"/>
              </a:rPr>
              <a:t>Sur le plan psychologique, l'aventurine affermit les qualités de leader et le caractère décidé. </a:t>
            </a:r>
          </a:p>
          <a:p>
            <a:r>
              <a:rPr lang="fr-FR" sz="1800" dirty="0" smtClean="0">
                <a:latin typeface="Comic Sans MS" pitchFamily="66" charset="0"/>
              </a:rPr>
              <a:t>Favorise la compassion et l'empathie, encourage la persévérance.</a:t>
            </a:r>
          </a:p>
          <a:p>
            <a:endParaRPr lang="fr-FR" sz="1800" dirty="0" smtClean="0">
              <a:latin typeface="Comic Sans MS" pitchFamily="66" charset="0"/>
            </a:endParaRPr>
          </a:p>
          <a:p>
            <a:endParaRPr lang="fr-FR" sz="1800" dirty="0">
              <a:latin typeface="Comic Sans MS" pitchFamily="66" charset="0"/>
            </a:endParaRPr>
          </a:p>
        </p:txBody>
      </p:sp>
      <p:pic>
        <p:nvPicPr>
          <p:cNvPr id="5" name="Espace réservé du contenu 4" descr="8.JPG"/>
          <p:cNvPicPr>
            <a:picLocks noGrp="1" noChangeAspect="1"/>
          </p:cNvPicPr>
          <p:nvPr>
            <p:ph sz="half" idx="1"/>
          </p:nvPr>
        </p:nvPicPr>
        <p:blipFill>
          <a:blip r:embed="rId2" cstate="print"/>
          <a:stretch>
            <a:fillRect/>
          </a:stretch>
        </p:blipFill>
        <p:spPr>
          <a:xfrm>
            <a:off x="6012160" y="2046533"/>
            <a:ext cx="2674640" cy="3182667"/>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9024" y="1988840"/>
            <a:ext cx="8784976" cy="4247317"/>
          </a:xfrm>
          <a:prstGeom prst="rect">
            <a:avLst/>
          </a:prstGeom>
        </p:spPr>
        <p:txBody>
          <a:bodyPr wrap="square">
            <a:spAutoFit/>
          </a:bodyPr>
          <a:lstStyle/>
          <a:p>
            <a:r>
              <a:rPr lang="fr-FR" dirty="0" smtClean="0">
                <a:latin typeface="Comic Sans MS" pitchFamily="66" charset="0"/>
              </a:rPr>
              <a:t>Atténue le bégaiement et allège les névroses graves, permettant ainsi d'en comprendre les raisons.</a:t>
            </a:r>
          </a:p>
          <a:p>
            <a:r>
              <a:rPr lang="fr-FR" dirty="0" smtClean="0">
                <a:latin typeface="Comic Sans MS" pitchFamily="66" charset="0"/>
              </a:rPr>
              <a:t>Stabilise l'état d'esprit, stimule la perception et accroît la créativité.</a:t>
            </a:r>
          </a:p>
          <a:p>
            <a:r>
              <a:rPr lang="fr-FR" dirty="0" smtClean="0">
                <a:latin typeface="Comic Sans MS" pitchFamily="66" charset="0"/>
              </a:rPr>
              <a:t>Bénéfique pour le thymus, le tissu conjonctif et le système nerveux ; équilibre la pression sanguine et stimule le métabolisme, diminuant le taux de cholestérol et les crises cardiaques.</a:t>
            </a:r>
          </a:p>
          <a:p>
            <a:r>
              <a:rPr lang="fr-FR" dirty="0" smtClean="0">
                <a:latin typeface="Comic Sans MS" pitchFamily="66" charset="0"/>
              </a:rPr>
              <a:t>Son effet anti-inflammatoire calme les éruptions cutanées et les allergies, atténue les migraines et apaise les yeux. Soigne les glandes surrénales, les poumons, les sinus, le cœur, le système musculaire et le système uro-génital. </a:t>
            </a:r>
          </a:p>
          <a:p>
            <a:r>
              <a:rPr lang="fr-FR" dirty="0" smtClean="0">
                <a:latin typeface="Comic Sans MS" pitchFamily="66" charset="0"/>
              </a:rPr>
              <a:t>L'aventurine verte réconforte, soigne et protège le cœur. Équilibrant général.</a:t>
            </a:r>
          </a:p>
          <a:p>
            <a:r>
              <a:rPr lang="fr-FR" dirty="0" smtClean="0">
                <a:latin typeface="Comic Sans MS" pitchFamily="66" charset="0"/>
              </a:rPr>
              <a:t>Ramène les choses sous contrôle. Utile pour les affections maligne. Apaise la nausée, dissout les émotions et les pensées négatives. Confère bien-être général et le calme émotionnel.</a:t>
            </a:r>
          </a:p>
          <a:p>
            <a:r>
              <a:rPr lang="fr-FR" b="1" dirty="0" smtClean="0"/>
              <a:t/>
            </a:r>
            <a:br>
              <a:rPr lang="fr-FR" b="1" dirty="0" smtClean="0"/>
            </a:br>
            <a:endParaRPr lang="fr-F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Nettoyage des minéraux au sel</a:t>
            </a:r>
            <a:endParaRPr lang="fr-FR" dirty="0"/>
          </a:p>
        </p:txBody>
      </p:sp>
      <p:sp>
        <p:nvSpPr>
          <p:cNvPr id="4" name="Espace réservé du texte 3"/>
          <p:cNvSpPr>
            <a:spLocks noGrp="1"/>
          </p:cNvSpPr>
          <p:nvPr>
            <p:ph type="body" idx="2"/>
          </p:nvPr>
        </p:nvSpPr>
        <p:spPr>
          <a:xfrm>
            <a:off x="251520" y="1676400"/>
            <a:ext cx="3960440" cy="4572000"/>
          </a:xfrm>
        </p:spPr>
        <p:txBody>
          <a:bodyPr>
            <a:noAutofit/>
          </a:bodyPr>
          <a:lstStyle/>
          <a:p>
            <a:r>
              <a:rPr lang="fr-FR" sz="1800" dirty="0" smtClean="0">
                <a:latin typeface="Comic Sans MS" panose="030F0702030302020204" pitchFamily="66" charset="0"/>
              </a:rPr>
              <a:t>Étape décisive pour obtenir des minéraux neutres, des minéraux vide du baguage informationnel qu’ils ont emmagasiné lors de leur extraction ou des personnes les ont mis dans les sac.</a:t>
            </a:r>
          </a:p>
          <a:p>
            <a:r>
              <a:rPr lang="fr-FR" sz="1800" dirty="0" smtClean="0">
                <a:latin typeface="Comic Sans MS" panose="030F0702030302020204" pitchFamily="66" charset="0"/>
              </a:rPr>
              <a:t>Le nettoyage au sel doit se faire durant 2 à 3 heures. Ensuite, je préconiserais de les mettre dans une rivière ou un ruisseau quelques jours. Si vous habitez en ville placez les dans vos mains et faites couler l’eau du robinet durant 5 minutes en demandant aux minéraux de laisser partir dans l’eau toutes les programmations et tous les scories qui les polluent.  </a:t>
            </a:r>
            <a:endParaRPr lang="fr-FR" sz="1800" dirty="0">
              <a:latin typeface="Comic Sans MS" panose="030F0702030302020204" pitchFamily="66" charset="0"/>
            </a:endParaRPr>
          </a:p>
        </p:txBody>
      </p:sp>
      <p:pic>
        <p:nvPicPr>
          <p:cNvPr id="5" name="Espace réservé du contenu 4" descr="14.JPG"/>
          <p:cNvPicPr>
            <a:picLocks noGrp="1" noChangeAspect="1"/>
          </p:cNvPicPr>
          <p:nvPr>
            <p:ph sz="half" idx="1"/>
          </p:nvPr>
        </p:nvPicPr>
        <p:blipFill>
          <a:blip r:embed="rId2" cstate="print"/>
          <a:stretch>
            <a:fillRect/>
          </a:stretch>
        </p:blipFill>
        <p:spPr>
          <a:xfrm>
            <a:off x="4499992" y="2046533"/>
            <a:ext cx="4186808" cy="3831734"/>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754408"/>
          </a:xfrm>
        </p:spPr>
        <p:txBody>
          <a:bodyPr/>
          <a:lstStyle/>
          <a:p>
            <a:r>
              <a:rPr lang="fr-FR" dirty="0" smtClean="0"/>
              <a:t>Charger les minéraux</a:t>
            </a:r>
            <a:endParaRPr lang="fr-FR" dirty="0"/>
          </a:p>
        </p:txBody>
      </p:sp>
      <p:sp>
        <p:nvSpPr>
          <p:cNvPr id="4" name="Espace réservé du texte 3"/>
          <p:cNvSpPr>
            <a:spLocks noGrp="1"/>
          </p:cNvSpPr>
          <p:nvPr>
            <p:ph type="body" idx="2"/>
          </p:nvPr>
        </p:nvSpPr>
        <p:spPr>
          <a:xfrm>
            <a:off x="251520" y="1676400"/>
            <a:ext cx="3672408" cy="4572000"/>
          </a:xfrm>
        </p:spPr>
        <p:txBody>
          <a:bodyPr>
            <a:noAutofit/>
          </a:bodyPr>
          <a:lstStyle/>
          <a:p>
            <a:r>
              <a:rPr lang="fr-FR" sz="1800" dirty="0" smtClean="0">
                <a:latin typeface="Comic Sans MS" panose="030F0702030302020204" pitchFamily="66" charset="0"/>
              </a:rPr>
              <a:t>Plusieurs méthodes existent :</a:t>
            </a:r>
          </a:p>
          <a:p>
            <a:r>
              <a:rPr lang="fr-FR" sz="1800" dirty="0" smtClean="0">
                <a:latin typeface="Comic Sans MS" panose="030F0702030302020204" pitchFamily="66" charset="0"/>
              </a:rPr>
              <a:t>Il est possible de les exposer au soleil du matin posés sur la terre si possible sous un grand arbre. </a:t>
            </a:r>
          </a:p>
          <a:p>
            <a:r>
              <a:rPr lang="fr-FR" sz="1800" dirty="0" smtClean="0">
                <a:latin typeface="Comic Sans MS" panose="030F0702030302020204" pitchFamily="66" charset="0"/>
              </a:rPr>
              <a:t>Il sera alors connecté aux énergie cosmo telluriques ainsi qu’à l’élémental de l’arbre. Il est bon de demander au gardien de l’arbre de charger les cristaux d’une énergie de paix d’amour et d’équilibre.</a:t>
            </a:r>
          </a:p>
          <a:p>
            <a:r>
              <a:rPr lang="fr-FR" sz="1800" dirty="0" smtClean="0">
                <a:latin typeface="Comic Sans MS" panose="030F0702030302020204" pitchFamily="66" charset="0"/>
              </a:rPr>
              <a:t>L’eau bénite a également une grand taux vibratoire de par l’énergie dégagé lors des messes. Vous pouvez laisser tremper les cristaux dans cette eau quelques millilitres suffisent.</a:t>
            </a:r>
          </a:p>
        </p:txBody>
      </p:sp>
      <p:pic>
        <p:nvPicPr>
          <p:cNvPr id="5" name="Espace réservé du contenu 4" descr="IMG_0345.JPG"/>
          <p:cNvPicPr>
            <a:picLocks noGrp="1" noChangeAspect="1"/>
          </p:cNvPicPr>
          <p:nvPr>
            <p:ph sz="half" idx="1"/>
          </p:nvPr>
        </p:nvPicPr>
        <p:blipFill>
          <a:blip r:embed="rId2" cstate="print"/>
          <a:stretch>
            <a:fillRect/>
          </a:stretch>
        </p:blipFill>
        <p:spPr>
          <a:xfrm>
            <a:off x="4067944" y="2046533"/>
            <a:ext cx="4618856" cy="3831734"/>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1196752"/>
            <a:ext cx="8229600" cy="1143000"/>
          </a:xfrm>
        </p:spPr>
        <p:txBody>
          <a:bodyPr>
            <a:noAutofit/>
          </a:bodyPr>
          <a:lstStyle/>
          <a:p>
            <a:r>
              <a:rPr lang="fr-FR" sz="2400" dirty="0" smtClean="0">
                <a:solidFill>
                  <a:schemeClr val="tx1"/>
                </a:solidFill>
                <a:latin typeface="Comic Sans MS" panose="030F0702030302020204" pitchFamily="66" charset="0"/>
              </a:rPr>
              <a:t>La fleur de vie est une merveille d’onde de forme, elle est utilisée depuis des millénaires pour harmoniser les lieux, les personnes. Il est donc possible d’utiliser également se procédé de recharge.</a:t>
            </a:r>
            <a:endParaRPr lang="fr-FR" sz="2400" dirty="0">
              <a:solidFill>
                <a:schemeClr val="tx1"/>
              </a:solidFill>
              <a:latin typeface="Comic Sans MS" panose="030F0702030302020204" pitchFamily="66" charset="0"/>
            </a:endParaRPr>
          </a:p>
        </p:txBody>
      </p:sp>
      <p:pic>
        <p:nvPicPr>
          <p:cNvPr id="5" name="Espace réservé du contenu 4" descr="IMG_0412.JPG"/>
          <p:cNvPicPr>
            <a:picLocks noGrp="1" noChangeAspect="1"/>
          </p:cNvPicPr>
          <p:nvPr>
            <p:ph sz="half" idx="1"/>
          </p:nvPr>
        </p:nvPicPr>
        <p:blipFill>
          <a:blip r:embed="rId2" cstate="print"/>
          <a:stretch>
            <a:fillRect/>
          </a:stretch>
        </p:blipFill>
        <p:spPr>
          <a:xfrm>
            <a:off x="457200" y="2623344"/>
            <a:ext cx="4038600" cy="3028950"/>
          </a:xfrm>
        </p:spPr>
      </p:pic>
      <p:pic>
        <p:nvPicPr>
          <p:cNvPr id="6" name="Espace réservé du contenu 5" descr="IMG_0411.JPG"/>
          <p:cNvPicPr>
            <a:picLocks noGrp="1" noChangeAspect="1"/>
          </p:cNvPicPr>
          <p:nvPr>
            <p:ph sz="half" idx="2"/>
          </p:nvPr>
        </p:nvPicPr>
        <p:blipFill>
          <a:blip r:embed="rId3" cstate="print"/>
          <a:stretch>
            <a:fillRect/>
          </a:stretch>
        </p:blipFill>
        <p:spPr>
          <a:xfrm>
            <a:off x="4648200" y="2623344"/>
            <a:ext cx="4038600" cy="3028950"/>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400" dirty="0" smtClean="0">
                <a:solidFill>
                  <a:schemeClr val="tx1"/>
                </a:solidFill>
                <a:latin typeface="Comic Sans MS" panose="030F0702030302020204" pitchFamily="66" charset="0"/>
              </a:rPr>
              <a:t>Le sel de gemme est également un purificateur d’énergie mais il ne dois pas être utilisé seul car pas assez puissant.</a:t>
            </a:r>
            <a:endParaRPr lang="fr-FR" sz="2400" dirty="0">
              <a:solidFill>
                <a:schemeClr val="tx1"/>
              </a:solidFill>
              <a:latin typeface="Comic Sans MS" panose="030F0702030302020204" pitchFamily="66" charset="0"/>
            </a:endParaRPr>
          </a:p>
        </p:txBody>
      </p:sp>
      <p:pic>
        <p:nvPicPr>
          <p:cNvPr id="4" name="Espace réservé du contenu 3" descr="IMG_0413.JPG"/>
          <p:cNvPicPr>
            <a:picLocks noGrp="1" noChangeAspect="1"/>
          </p:cNvPicPr>
          <p:nvPr>
            <p:ph idx="1"/>
          </p:nvPr>
        </p:nvPicPr>
        <p:blipFill>
          <a:blip r:embed="rId2" cstate="print"/>
          <a:stretch>
            <a:fillRect/>
          </a:stretch>
        </p:blipFill>
        <p:spPr>
          <a:xfrm>
            <a:off x="2925457" y="1935163"/>
            <a:ext cx="3293085" cy="4389437"/>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637928"/>
            <a:ext cx="8229600" cy="1143000"/>
          </a:xfrm>
        </p:spPr>
        <p:txBody>
          <a:bodyPr>
            <a:normAutofit fontScale="90000"/>
          </a:bodyPr>
          <a:lstStyle/>
          <a:p>
            <a:r>
              <a:rPr lang="fr-FR" sz="3600" dirty="0"/>
              <a:t>A</a:t>
            </a:r>
            <a:r>
              <a:rPr lang="fr-FR" sz="3600" dirty="0" smtClean="0"/>
              <a:t>mas d’Améthyste</a:t>
            </a:r>
            <a:r>
              <a:rPr lang="fr-FR" sz="2700" dirty="0" smtClean="0"/>
              <a:t/>
            </a:r>
            <a:br>
              <a:rPr lang="fr-FR" sz="2700" dirty="0" smtClean="0"/>
            </a:br>
            <a:r>
              <a:rPr lang="fr-FR" sz="2200" dirty="0" smtClean="0">
                <a:solidFill>
                  <a:schemeClr val="tx1"/>
                </a:solidFill>
                <a:latin typeface="Comic Sans MS" panose="030F0702030302020204" pitchFamily="66" charset="0"/>
              </a:rPr>
              <a:t>Un des meilleurs moyen d’harmoniser des cristaux. Placer les minéraux sur un lit d’améthyste.</a:t>
            </a:r>
            <a:br>
              <a:rPr lang="fr-FR" sz="2200" dirty="0" smtClean="0">
                <a:solidFill>
                  <a:schemeClr val="tx1"/>
                </a:solidFill>
                <a:latin typeface="Comic Sans MS" panose="030F0702030302020204" pitchFamily="66" charset="0"/>
              </a:rPr>
            </a:br>
            <a:endParaRPr lang="fr-FR" sz="2200" dirty="0">
              <a:solidFill>
                <a:schemeClr val="tx1"/>
              </a:solidFill>
              <a:latin typeface="Comic Sans MS" panose="030F0702030302020204" pitchFamily="66" charset="0"/>
            </a:endParaRPr>
          </a:p>
        </p:txBody>
      </p:sp>
      <p:pic>
        <p:nvPicPr>
          <p:cNvPr id="4" name="Espace réservé du contenu 3" descr="Amethyste.jpg"/>
          <p:cNvPicPr>
            <a:picLocks noGrp="1" noChangeAspect="1"/>
          </p:cNvPicPr>
          <p:nvPr>
            <p:ph idx="1"/>
          </p:nvPr>
        </p:nvPicPr>
        <p:blipFill>
          <a:blip r:embed="rId2" cstate="print"/>
          <a:stretch>
            <a:fillRect/>
          </a:stretch>
        </p:blipFill>
        <p:spPr>
          <a:xfrm>
            <a:off x="2667000" y="2780928"/>
            <a:ext cx="3810000" cy="387350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magnétisme humain et la programmation des cristaux de roche</a:t>
            </a:r>
            <a:endParaRPr lang="fr-FR" dirty="0"/>
          </a:p>
        </p:txBody>
      </p:sp>
      <p:sp>
        <p:nvSpPr>
          <p:cNvPr id="4" name="Espace réservé du texte 3"/>
          <p:cNvSpPr>
            <a:spLocks noGrp="1"/>
          </p:cNvSpPr>
          <p:nvPr>
            <p:ph type="body" idx="2"/>
          </p:nvPr>
        </p:nvSpPr>
        <p:spPr>
          <a:xfrm>
            <a:off x="107504" y="1844824"/>
            <a:ext cx="4430768" cy="4572000"/>
          </a:xfrm>
        </p:spPr>
        <p:txBody>
          <a:bodyPr>
            <a:normAutofit/>
          </a:bodyPr>
          <a:lstStyle/>
          <a:p>
            <a:r>
              <a:rPr lang="fr-FR" sz="1800" dirty="0" smtClean="0">
                <a:latin typeface="Comic Sans MS" panose="030F0702030302020204" pitchFamily="66" charset="0"/>
              </a:rPr>
              <a:t>Surtout ne pas passer à côté de la programmation des 5 cristaux de quartz. Ceci va donner la fonction à votre Orgoshungite. Les cristaux de roche se programment facilement, il suffit de poser les mains comme sur la photo et donner les directives aux cristaux. Par exemple, Ces cristaux aideront a voir clair lors de méditations.</a:t>
            </a:r>
          </a:p>
          <a:p>
            <a:r>
              <a:rPr lang="fr-FR" sz="1800" dirty="0" smtClean="0">
                <a:latin typeface="Comic Sans MS" panose="030F0702030302020204" pitchFamily="66" charset="0"/>
              </a:rPr>
              <a:t>Ou ces  cristaux vont recentrer toutes personnes qui s’en approcheront. Ou ces cristaux vont disperser l’orgone dans toute l’habitation…</a:t>
            </a:r>
            <a:endParaRPr lang="fr-FR" sz="1800" dirty="0">
              <a:latin typeface="Comic Sans MS" panose="030F0702030302020204" pitchFamily="66" charset="0"/>
            </a:endParaRPr>
          </a:p>
        </p:txBody>
      </p:sp>
      <p:pic>
        <p:nvPicPr>
          <p:cNvPr id="5" name="Espace réservé du contenu 4" descr="IMG_0430.JPG"/>
          <p:cNvPicPr>
            <a:picLocks noGrp="1" noChangeAspect="1"/>
          </p:cNvPicPr>
          <p:nvPr>
            <p:ph sz="half" idx="1"/>
          </p:nvPr>
        </p:nvPicPr>
        <p:blipFill>
          <a:blip r:embed="rId2" cstate="print"/>
          <a:stretch>
            <a:fillRect/>
          </a:stretch>
        </p:blipFill>
        <p:spPr>
          <a:xfrm>
            <a:off x="4788024" y="2046533"/>
            <a:ext cx="3898776" cy="3686723"/>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Résine polyester et catalyseur</a:t>
            </a:r>
            <a:endParaRPr lang="fr-FR" dirty="0"/>
          </a:p>
        </p:txBody>
      </p:sp>
      <p:sp>
        <p:nvSpPr>
          <p:cNvPr id="4" name="Espace réservé du texte 3"/>
          <p:cNvSpPr>
            <a:spLocks noGrp="1"/>
          </p:cNvSpPr>
          <p:nvPr>
            <p:ph type="body" idx="2"/>
          </p:nvPr>
        </p:nvSpPr>
        <p:spPr>
          <a:xfrm>
            <a:off x="685800" y="1676400"/>
            <a:ext cx="4174232" cy="4572000"/>
          </a:xfrm>
        </p:spPr>
        <p:txBody>
          <a:bodyPr>
            <a:normAutofit fontScale="92500"/>
          </a:bodyPr>
          <a:lstStyle/>
          <a:p>
            <a:r>
              <a:rPr lang="fr-FR" sz="1800" dirty="0" smtClean="0">
                <a:latin typeface="Comic Sans MS" panose="030F0702030302020204" pitchFamily="66" charset="0"/>
              </a:rPr>
              <a:t>La résine polyester </a:t>
            </a:r>
            <a:r>
              <a:rPr lang="fr-FR" sz="1800" dirty="0" err="1" smtClean="0">
                <a:latin typeface="Comic Sans MS" panose="030F0702030302020204" pitchFamily="66" charset="0"/>
              </a:rPr>
              <a:t>polyglass</a:t>
            </a:r>
            <a:r>
              <a:rPr lang="fr-FR" sz="1800" dirty="0" smtClean="0">
                <a:latin typeface="Comic Sans MS" panose="030F0702030302020204" pitchFamily="66" charset="0"/>
              </a:rPr>
              <a:t> se prépare dans un récipient résistant aux solvants comme par exemple le verre.</a:t>
            </a:r>
          </a:p>
          <a:p>
            <a:r>
              <a:rPr lang="fr-FR" sz="1800" dirty="0" smtClean="0">
                <a:latin typeface="Comic Sans MS" panose="030F0702030302020204" pitchFamily="66" charset="0"/>
              </a:rPr>
              <a:t>Le dosage est de 1 à 3 % </a:t>
            </a:r>
          </a:p>
          <a:p>
            <a:r>
              <a:rPr lang="fr-FR" sz="1800" dirty="0" smtClean="0">
                <a:latin typeface="Comic Sans MS" panose="030F0702030302020204" pitchFamily="66" charset="0"/>
              </a:rPr>
              <a:t>1 ml de durcisseur pour 100ml de résine. Faites uniquement un produit en croix.</a:t>
            </a:r>
          </a:p>
          <a:p>
            <a:r>
              <a:rPr lang="fr-FR" sz="1800" dirty="0" smtClean="0">
                <a:latin typeface="Comic Sans MS" panose="030F0702030302020204" pitchFamily="66" charset="0"/>
              </a:rPr>
              <a:t>Ensuite mélanger avec un bâtonnet et brasser durant 1 minute pour obtenir une texture homogène parfaitement mélangé.</a:t>
            </a:r>
          </a:p>
          <a:p>
            <a:r>
              <a:rPr lang="fr-FR" sz="1800" dirty="0" smtClean="0">
                <a:latin typeface="Comic Sans MS" panose="030F0702030302020204" pitchFamily="66" charset="0"/>
              </a:rPr>
              <a:t>Le plus pratique est d’utiliser une seringue graduée </a:t>
            </a:r>
            <a:r>
              <a:rPr lang="fr-FR" sz="1800" dirty="0" smtClean="0">
                <a:latin typeface="Comic Sans MS" panose="030F0702030302020204" pitchFamily="66" charset="0"/>
              </a:rPr>
              <a:t>de </a:t>
            </a:r>
            <a:r>
              <a:rPr lang="fr-FR" sz="1800" dirty="0" smtClean="0">
                <a:latin typeface="Comic Sans MS" panose="030F0702030302020204" pitchFamily="66" charset="0"/>
              </a:rPr>
              <a:t>20 ml pour la résine et une seringue de 2,5ml pour le catalyseur. La température de polymérisation doit impérativement se faire de 20 à 30°.</a:t>
            </a:r>
          </a:p>
          <a:p>
            <a:endParaRPr lang="fr-FR" sz="1800" dirty="0" smtClean="0">
              <a:latin typeface="Comic Sans MS" panose="030F0702030302020204" pitchFamily="66" charset="0"/>
            </a:endParaRPr>
          </a:p>
          <a:p>
            <a:endParaRPr lang="fr-FR" dirty="0"/>
          </a:p>
        </p:txBody>
      </p:sp>
      <p:pic>
        <p:nvPicPr>
          <p:cNvPr id="3" name="Espace réservé du contenu 2"/>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5167312" y="1676400"/>
            <a:ext cx="3429000" cy="45720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476672"/>
            <a:ext cx="8280920" cy="6340197"/>
          </a:xfrm>
          <a:prstGeom prst="rect">
            <a:avLst/>
          </a:prstGeom>
        </p:spPr>
        <p:txBody>
          <a:bodyPr wrap="square">
            <a:spAutoFit/>
          </a:bodyPr>
          <a:lstStyle/>
          <a:p>
            <a:endParaRPr lang="fr-FR" dirty="0" smtClean="0">
              <a:latin typeface="Comic Sans MS" pitchFamily="66" charset="0"/>
            </a:endParaRPr>
          </a:p>
          <a:p>
            <a:r>
              <a:rPr lang="fr-FR" sz="3200" dirty="0" smtClean="0">
                <a:latin typeface="Comic Sans MS" pitchFamily="66" charset="0"/>
              </a:rPr>
              <a:t/>
            </a:r>
            <a:br>
              <a:rPr lang="fr-FR" sz="3200" dirty="0" smtClean="0">
                <a:latin typeface="Comic Sans MS" pitchFamily="66" charset="0"/>
              </a:rPr>
            </a:br>
            <a:r>
              <a:rPr lang="fr-FR" sz="3200" u="sng" dirty="0" smtClean="0">
                <a:latin typeface="Comic Sans MS" pitchFamily="66" charset="0"/>
              </a:rPr>
              <a:t>Quelques vertues des orgonites :</a:t>
            </a:r>
          </a:p>
          <a:p>
            <a:endParaRPr lang="fr-FR" b="1" u="sng" dirty="0" smtClean="0">
              <a:latin typeface="Comic Sans MS" pitchFamily="66" charset="0"/>
            </a:endParaRPr>
          </a:p>
          <a:p>
            <a:r>
              <a:rPr lang="fr-FR" dirty="0" smtClean="0">
                <a:latin typeface="Comic Sans MS" pitchFamily="66" charset="0"/>
              </a:rPr>
              <a:t>- Neutralisent et protègent des perturbations électromagnétiques (ordinateurs, Wi-Fi, télévisions portables, faisceaux hertziens, micro onde, 3G, 4G, antennes de téléphonie, linky...)</a:t>
            </a:r>
          </a:p>
          <a:p>
            <a:r>
              <a:rPr lang="fr-FR" dirty="0" smtClean="0">
                <a:latin typeface="Comic Sans MS" pitchFamily="66" charset="0"/>
              </a:rPr>
              <a:t>- Purifient et stabilisent l’habitat.</a:t>
            </a:r>
          </a:p>
          <a:p>
            <a:r>
              <a:rPr lang="fr-FR" dirty="0" smtClean="0">
                <a:latin typeface="Comic Sans MS" pitchFamily="66" charset="0"/>
              </a:rPr>
              <a:t>- Dynamisent de manière générale, le système énergétique.</a:t>
            </a:r>
          </a:p>
          <a:p>
            <a:r>
              <a:rPr lang="fr-FR" dirty="0" smtClean="0">
                <a:latin typeface="Comic Sans MS" pitchFamily="66" charset="0"/>
              </a:rPr>
              <a:t>- Favorisent la croissance des végétaux (plantes, potager, arbres.....).</a:t>
            </a:r>
          </a:p>
          <a:p>
            <a:r>
              <a:rPr lang="fr-FR" dirty="0" smtClean="0">
                <a:latin typeface="Comic Sans MS" pitchFamily="66" charset="0"/>
              </a:rPr>
              <a:t>- Favorisent la vie sous toutes ses formes.</a:t>
            </a:r>
          </a:p>
          <a:p>
            <a:r>
              <a:rPr lang="fr-FR" dirty="0" smtClean="0">
                <a:latin typeface="Comic Sans MS" pitchFamily="66" charset="0"/>
              </a:rPr>
              <a:t>- Augmentent le taux vibratoire de son environnement.</a:t>
            </a:r>
          </a:p>
          <a:p>
            <a:r>
              <a:rPr lang="fr-FR" dirty="0" smtClean="0">
                <a:latin typeface="Comic Sans MS" pitchFamily="66" charset="0"/>
              </a:rPr>
              <a:t>- Purifient et charge l'eau, la nourriture en augmentant leur taux vibratoire.</a:t>
            </a:r>
          </a:p>
          <a:p>
            <a:r>
              <a:rPr lang="fr-FR" dirty="0" smtClean="0">
                <a:latin typeface="Comic Sans MS" pitchFamily="66" charset="0"/>
              </a:rPr>
              <a:t>-Optimise le temps de sommeil et nettoie le subconscient des programmations erronées et émotionnelles.</a:t>
            </a:r>
          </a:p>
          <a:p>
            <a:r>
              <a:rPr lang="fr-FR" dirty="0" smtClean="0">
                <a:latin typeface="Comic Sans MS" pitchFamily="66" charset="0"/>
              </a:rPr>
              <a:t>- Elève et transmute les énergies dans les lieux chargés... magasins, lieux publics, administrations, lieux de travail etc.</a:t>
            </a:r>
          </a:p>
          <a:p>
            <a:r>
              <a:rPr lang="fr-FR" dirty="0" smtClean="0">
                <a:latin typeface="Comic Sans MS" pitchFamily="66" charset="0"/>
              </a:rPr>
              <a:t>- Améliorent le ressenti pendant une méditation ou un moment de calme et de centrage.</a:t>
            </a:r>
          </a:p>
          <a:p>
            <a:r>
              <a:rPr lang="fr-FR" dirty="0" smtClean="0">
                <a:latin typeface="Comic Sans MS" pitchFamily="66" charset="0"/>
              </a:rPr>
              <a:t/>
            </a:r>
            <a:br>
              <a:rPr lang="fr-FR" dirty="0" smtClean="0">
                <a:latin typeface="Comic Sans MS" pitchFamily="66" charset="0"/>
              </a:rPr>
            </a:br>
            <a:endParaRPr lang="fr-F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bronze et l’aluminium</a:t>
            </a:r>
            <a:endParaRPr lang="fr-FR" dirty="0"/>
          </a:p>
        </p:txBody>
      </p:sp>
      <p:pic>
        <p:nvPicPr>
          <p:cNvPr id="5" name="Espace réservé du contenu 4" descr="11.JPG"/>
          <p:cNvPicPr>
            <a:picLocks noGrp="1" noChangeAspect="1"/>
          </p:cNvPicPr>
          <p:nvPr>
            <p:ph sz="half" idx="1"/>
          </p:nvPr>
        </p:nvPicPr>
        <p:blipFill>
          <a:blip r:embed="rId2" cstate="print"/>
          <a:stretch>
            <a:fillRect/>
          </a:stretch>
        </p:blipFill>
        <p:spPr>
          <a:xfrm>
            <a:off x="457200" y="2623344"/>
            <a:ext cx="4038600" cy="3028950"/>
          </a:xfrm>
        </p:spPr>
      </p:pic>
      <p:pic>
        <p:nvPicPr>
          <p:cNvPr id="6" name="Espace réservé du contenu 5" descr="12.JPG"/>
          <p:cNvPicPr>
            <a:picLocks noGrp="1" noChangeAspect="1"/>
          </p:cNvPicPr>
          <p:nvPr>
            <p:ph sz="half" idx="2"/>
          </p:nvPr>
        </p:nvPicPr>
        <p:blipFill>
          <a:blip r:embed="rId3" cstate="print"/>
          <a:stretch>
            <a:fillRect/>
          </a:stretch>
        </p:blipFill>
        <p:spPr>
          <a:xfrm>
            <a:off x="4648200" y="2623344"/>
            <a:ext cx="4038600" cy="3028950"/>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682400"/>
          </a:xfrm>
        </p:spPr>
        <p:txBody>
          <a:bodyPr/>
          <a:lstStyle/>
          <a:p>
            <a:r>
              <a:rPr lang="fr-FR" dirty="0" smtClean="0"/>
              <a:t>Poudre de shungite</a:t>
            </a:r>
            <a:endParaRPr lang="fr-FR" dirty="0"/>
          </a:p>
        </p:txBody>
      </p:sp>
      <p:sp>
        <p:nvSpPr>
          <p:cNvPr id="4" name="Espace réservé du texte 3"/>
          <p:cNvSpPr>
            <a:spLocks noGrp="1"/>
          </p:cNvSpPr>
          <p:nvPr>
            <p:ph type="body" idx="2"/>
          </p:nvPr>
        </p:nvSpPr>
        <p:spPr>
          <a:xfrm>
            <a:off x="395536" y="1298104"/>
            <a:ext cx="4678288" cy="5328592"/>
          </a:xfrm>
        </p:spPr>
        <p:txBody>
          <a:bodyPr>
            <a:normAutofit fontScale="92500" lnSpcReduction="20000"/>
          </a:bodyPr>
          <a:lstStyle/>
          <a:p>
            <a:endParaRPr lang="fr-FR" dirty="0" smtClean="0"/>
          </a:p>
          <a:p>
            <a:r>
              <a:rPr lang="fr-FR" sz="1900" dirty="0" smtClean="0">
                <a:latin typeface="Comic Sans MS" panose="030F0702030302020204" pitchFamily="66" charset="0"/>
              </a:rPr>
              <a:t>En raison de sa structure particulière, la Shungite possède un certain nombre de propriétés surprenantes physiques, chimiques et bioénergétiques.</a:t>
            </a:r>
          </a:p>
          <a:p>
            <a:r>
              <a:rPr lang="fr-FR" sz="1900" dirty="0" smtClean="0">
                <a:latin typeface="Comic Sans MS" panose="030F0702030302020204" pitchFamily="66" charset="0"/>
              </a:rPr>
              <a:t>"Bouclier" contre les rayonnements électromagnétiques</a:t>
            </a:r>
          </a:p>
          <a:p>
            <a:r>
              <a:rPr lang="fr-FR" sz="1900" dirty="0" smtClean="0">
                <a:latin typeface="Comic Sans MS" panose="030F0702030302020204" pitchFamily="66" charset="0"/>
              </a:rPr>
              <a:t>Parmi les propriétés majeures est sa puissante capacité à neutraliser toutes sortes de rayonnements. Cette pierre est donc très efficace pour nous protéger des perturbations dues aux ondes électromagnétiques dans lesquelles nous baignons continuellement, wifi, ordinateurs, portables, </a:t>
            </a:r>
            <a:r>
              <a:rPr lang="fr-FR" sz="1900" dirty="0" err="1" smtClean="0">
                <a:latin typeface="Comic Sans MS" panose="030F0702030302020204" pitchFamily="66" charset="0"/>
              </a:rPr>
              <a:t>linky</a:t>
            </a:r>
            <a:r>
              <a:rPr lang="fr-FR" sz="1900" dirty="0" smtClean="0">
                <a:latin typeface="Comic Sans MS" panose="030F0702030302020204" pitchFamily="66" charset="0"/>
              </a:rPr>
              <a:t>...</a:t>
            </a:r>
          </a:p>
          <a:p>
            <a:r>
              <a:rPr lang="fr-FR" sz="1900" dirty="0" smtClean="0">
                <a:latin typeface="Comic Sans MS" panose="030F0702030302020204" pitchFamily="66" charset="0"/>
              </a:rPr>
              <a:t>Contrairement à la Tourmaline noire, la Shungite ne se charge jamais grâce à ses particularités moléculaires (nano carbone naturel). Porter une pierre de Shungite dans sa poche est une excellente façon de se protéger activement durant les journées de travail au bureau ou lors de ses déplacements : avion, train, TGV, voiture...</a:t>
            </a:r>
          </a:p>
          <a:p>
            <a:endParaRPr lang="fr-FR" sz="1900" dirty="0">
              <a:latin typeface="Comic Sans MS" panose="030F0702030302020204" pitchFamily="66" charset="0"/>
            </a:endParaRPr>
          </a:p>
        </p:txBody>
      </p:sp>
      <p:pic>
        <p:nvPicPr>
          <p:cNvPr id="5" name="Espace réservé du contenu 4" descr="13.JPG"/>
          <p:cNvPicPr>
            <a:picLocks noGrp="1" noChangeAspect="1"/>
          </p:cNvPicPr>
          <p:nvPr>
            <p:ph sz="half" idx="1"/>
          </p:nvPr>
        </p:nvPicPr>
        <p:blipFill>
          <a:blip r:embed="rId2" cstate="print"/>
          <a:stretch>
            <a:fillRect/>
          </a:stretch>
        </p:blipFill>
        <p:spPr>
          <a:xfrm>
            <a:off x="5580112" y="2046533"/>
            <a:ext cx="3106688" cy="3831734"/>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166843"/>
            <a:ext cx="8640960" cy="2308324"/>
          </a:xfrm>
          <a:prstGeom prst="rect">
            <a:avLst/>
          </a:prstGeom>
        </p:spPr>
        <p:txBody>
          <a:bodyPr wrap="square">
            <a:spAutoFit/>
          </a:bodyPr>
          <a:lstStyle/>
          <a:p>
            <a:r>
              <a:rPr lang="fr-FR" dirty="0">
                <a:latin typeface="Comic Sans MS" panose="030F0702030302020204" pitchFamily="66" charset="0"/>
              </a:rPr>
              <a:t>Certains scientifiques ont déclaré de manière unanime que les propriétés de la Shungite tenaient du miracle ! En effet, tout ce qui est nuisible aux êtres vivants (règnes végétal, animal, humain), la Shungite l'absorbe et le dissout ; par contre, tout ce qui est utile, elle le concentre et l'amplifie. En Russie et depuis peu dans le reste du monde, des centaines de milliers de personnes ont déjà personnellement expérimenté la Shungite et l'étude des propriétés de cette pierre ne fait que commencer, ce qui annonce un nouveau paradigme dans l'approche de la dépollution et de la régénération.</a:t>
            </a:r>
          </a:p>
        </p:txBody>
      </p:sp>
    </p:spTree>
    <p:extLst>
      <p:ext uri="{BB962C8B-B14F-4D97-AF65-F5344CB8AC3E}">
        <p14:creationId xmlns:p14="http://schemas.microsoft.com/office/powerpoint/2010/main" xmlns="" val="2494683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7043" y="514350"/>
            <a:ext cx="2743200" cy="1162050"/>
          </a:xfrm>
        </p:spPr>
        <p:txBody>
          <a:bodyPr/>
          <a:lstStyle/>
          <a:p>
            <a:r>
              <a:rPr lang="fr-FR" dirty="0" smtClean="0"/>
              <a:t>Moule en verre</a:t>
            </a:r>
            <a:endParaRPr lang="fr-FR" dirty="0"/>
          </a:p>
        </p:txBody>
      </p:sp>
      <p:sp>
        <p:nvSpPr>
          <p:cNvPr id="4" name="Espace réservé du texte 3"/>
          <p:cNvSpPr>
            <a:spLocks noGrp="1"/>
          </p:cNvSpPr>
          <p:nvPr>
            <p:ph type="body" idx="2"/>
          </p:nvPr>
        </p:nvSpPr>
        <p:spPr>
          <a:xfrm>
            <a:off x="685800" y="1676400"/>
            <a:ext cx="3814192" cy="4572000"/>
          </a:xfrm>
        </p:spPr>
        <p:txBody>
          <a:bodyPr>
            <a:normAutofit/>
          </a:bodyPr>
          <a:lstStyle/>
          <a:p>
            <a:r>
              <a:rPr lang="fr-FR" sz="1800" dirty="0" smtClean="0">
                <a:latin typeface="Comic Sans MS" panose="030F0702030302020204" pitchFamily="66" charset="0"/>
              </a:rPr>
              <a:t>Utilisez un verre qui s’évase sans rebord qui se referme légèrement, sinon vous ne pourrez pas démouler l’orgoshungite.</a:t>
            </a:r>
          </a:p>
          <a:p>
            <a:r>
              <a:rPr lang="fr-FR" sz="1800" dirty="0" smtClean="0">
                <a:latin typeface="Comic Sans MS" panose="030F0702030302020204" pitchFamily="66" charset="0"/>
              </a:rPr>
              <a:t>Préférez les formes coniques ou pyramidales, ceci est plus pratique pour placer les cristaux de quartz à la verticale et l’horizontale.</a:t>
            </a:r>
          </a:p>
          <a:p>
            <a:r>
              <a:rPr lang="fr-FR" sz="1800" dirty="0" smtClean="0">
                <a:latin typeface="Comic Sans MS" panose="030F0702030302020204" pitchFamily="66" charset="0"/>
              </a:rPr>
              <a:t>Prenez un verre plutôt solide afin que vous puissiez le tapoter pour faire remonter les bulles d’air, mais également pour le démouler sans le casser.</a:t>
            </a:r>
            <a:endParaRPr lang="fr-FR" sz="1800" dirty="0">
              <a:latin typeface="Comic Sans MS" panose="030F0702030302020204" pitchFamily="66" charset="0"/>
            </a:endParaRPr>
          </a:p>
        </p:txBody>
      </p:sp>
      <p:pic>
        <p:nvPicPr>
          <p:cNvPr id="5" name="Espace réservé du contenu 4" descr="IMG_0378.JPG"/>
          <p:cNvPicPr>
            <a:picLocks noGrp="1" noChangeAspect="1"/>
          </p:cNvPicPr>
          <p:nvPr>
            <p:ph sz="half" idx="1"/>
          </p:nvPr>
        </p:nvPicPr>
        <p:blipFill>
          <a:blip r:embed="rId2" cstate="print"/>
          <a:stretch>
            <a:fillRect/>
          </a:stretch>
        </p:blipFill>
        <p:spPr>
          <a:xfrm>
            <a:off x="4860031" y="1676400"/>
            <a:ext cx="2985393" cy="3984848"/>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Fil de cuivre 1 mm2</a:t>
            </a:r>
            <a:endParaRPr lang="fr-FR" dirty="0"/>
          </a:p>
        </p:txBody>
      </p:sp>
      <p:sp>
        <p:nvSpPr>
          <p:cNvPr id="4" name="Espace réservé du texte 3"/>
          <p:cNvSpPr>
            <a:spLocks noGrp="1"/>
          </p:cNvSpPr>
          <p:nvPr>
            <p:ph type="body" idx="2"/>
          </p:nvPr>
        </p:nvSpPr>
        <p:spPr>
          <a:xfrm>
            <a:off x="685800" y="1676400"/>
            <a:ext cx="3670176" cy="4572000"/>
          </a:xfrm>
        </p:spPr>
        <p:txBody>
          <a:bodyPr>
            <a:normAutofit/>
          </a:bodyPr>
          <a:lstStyle/>
          <a:p>
            <a:r>
              <a:rPr lang="fr-FR" sz="1800" dirty="0" smtClean="0">
                <a:latin typeface="Comic Sans MS" panose="030F0702030302020204" pitchFamily="66" charset="0"/>
              </a:rPr>
              <a:t>Du fil de cuivre rigide de 1 mm2 cela suffira amplement. Vous devrez enlever la gaine plastique avec une lame de cutter.</a:t>
            </a:r>
          </a:p>
          <a:p>
            <a:r>
              <a:rPr lang="fr-FR" sz="1800" dirty="0" smtClean="0">
                <a:latin typeface="Comic Sans MS" panose="030F0702030302020204" pitchFamily="66" charset="0"/>
              </a:rPr>
              <a:t>Il faudra environ 1.5m pour votre orgoshungite.</a:t>
            </a:r>
          </a:p>
          <a:p>
            <a:endParaRPr lang="fr-FR" sz="1800" dirty="0">
              <a:latin typeface="Comic Sans MS" panose="030F0702030302020204" pitchFamily="66" charset="0"/>
            </a:endParaRPr>
          </a:p>
        </p:txBody>
      </p:sp>
      <p:pic>
        <p:nvPicPr>
          <p:cNvPr id="5" name="Espace réservé du contenu 4" descr="IMG_0379.JPG"/>
          <p:cNvPicPr>
            <a:picLocks noGrp="1" noChangeAspect="1"/>
          </p:cNvPicPr>
          <p:nvPr>
            <p:ph sz="half" idx="1"/>
          </p:nvPr>
        </p:nvPicPr>
        <p:blipFill>
          <a:blip r:embed="rId2" cstate="print"/>
          <a:stretch>
            <a:fillRect/>
          </a:stretch>
        </p:blipFill>
        <p:spPr>
          <a:xfrm>
            <a:off x="4644008" y="2046533"/>
            <a:ext cx="4042792" cy="3831734"/>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Dénuder le fil de cuivre</a:t>
            </a:r>
            <a:endParaRPr lang="fr-FR" dirty="0"/>
          </a:p>
        </p:txBody>
      </p:sp>
      <p:sp>
        <p:nvSpPr>
          <p:cNvPr id="4" name="Espace réservé du texte 3"/>
          <p:cNvSpPr>
            <a:spLocks noGrp="1"/>
          </p:cNvSpPr>
          <p:nvPr>
            <p:ph type="body" idx="2"/>
          </p:nvPr>
        </p:nvSpPr>
        <p:spPr>
          <a:xfrm>
            <a:off x="251520" y="1676400"/>
            <a:ext cx="3177480" cy="4572000"/>
          </a:xfrm>
        </p:spPr>
        <p:txBody>
          <a:bodyPr>
            <a:normAutofit/>
          </a:bodyPr>
          <a:lstStyle/>
          <a:p>
            <a:r>
              <a:rPr lang="fr-FR" sz="1800" dirty="0" smtClean="0">
                <a:latin typeface="Comic Sans MS" panose="030F0702030302020204" pitchFamily="66" charset="0"/>
              </a:rPr>
              <a:t>Maintenant dénudez 2 mètres de fil de cuivre. Pour se faire attachez une extrémité à quelque chose de solide et ensuite reculez en faisant glisser la lame du cutter.</a:t>
            </a:r>
          </a:p>
          <a:p>
            <a:r>
              <a:rPr lang="fr-FR" sz="1800" dirty="0" smtClean="0">
                <a:latin typeface="Comic Sans MS" panose="030F0702030302020204" pitchFamily="66" charset="0"/>
              </a:rPr>
              <a:t>Il ne faut pas appliquer d’effort sur le cutter, c’est vous qui devez reculer avec le cutter sur le fil qui est tendu. Ainsi, il n’y a aucun risque que la lame échappe.</a:t>
            </a:r>
            <a:endParaRPr lang="fr-FR" sz="1800" dirty="0">
              <a:latin typeface="Comic Sans MS" panose="030F0702030302020204" pitchFamily="66" charset="0"/>
            </a:endParaRPr>
          </a:p>
        </p:txBody>
      </p:sp>
      <p:pic>
        <p:nvPicPr>
          <p:cNvPr id="5" name="Espace réservé du contenu 4" descr="10.JPG"/>
          <p:cNvPicPr>
            <a:picLocks noGrp="1" noChangeAspect="1"/>
          </p:cNvPicPr>
          <p:nvPr>
            <p:ph sz="half" idx="1"/>
          </p:nvPr>
        </p:nvPicPr>
        <p:blipFill>
          <a:blip r:embed="rId2" cstate="print"/>
          <a:stretch>
            <a:fillRect/>
          </a:stretch>
        </p:blipFill>
        <p:spPr>
          <a:xfrm>
            <a:off x="3575050" y="2046533"/>
            <a:ext cx="5111750" cy="3831734"/>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610392"/>
          </a:xfrm>
        </p:spPr>
        <p:txBody>
          <a:bodyPr/>
          <a:lstStyle/>
          <a:p>
            <a:r>
              <a:rPr lang="fr-FR" dirty="0" smtClean="0"/>
              <a:t>Création de spires</a:t>
            </a:r>
            <a:endParaRPr lang="fr-FR" dirty="0"/>
          </a:p>
        </p:txBody>
      </p:sp>
      <p:sp>
        <p:nvSpPr>
          <p:cNvPr id="4" name="Espace réservé du texte 3"/>
          <p:cNvSpPr>
            <a:spLocks noGrp="1"/>
          </p:cNvSpPr>
          <p:nvPr>
            <p:ph type="body" idx="2"/>
          </p:nvPr>
        </p:nvSpPr>
        <p:spPr>
          <a:xfrm>
            <a:off x="179512" y="1306267"/>
            <a:ext cx="3249488" cy="4572000"/>
          </a:xfrm>
        </p:spPr>
        <p:txBody>
          <a:bodyPr>
            <a:noAutofit/>
          </a:bodyPr>
          <a:lstStyle/>
          <a:p>
            <a:r>
              <a:rPr lang="fr-FR" sz="1800" dirty="0" smtClean="0">
                <a:latin typeface="Comic Sans MS" panose="030F0702030302020204" pitchFamily="66" charset="0"/>
              </a:rPr>
              <a:t>La spirale va donner toute sa force à l’orgoshungite. Ceci concerne uniquement la spirale du quartz central. Il vous faut plaquer le fil contre de sommet du quartz bi terminé, ensuite quand vous le regardez par-dessus, tournez le fil dans le sens des aiguille d’une montre en redescendant</a:t>
            </a:r>
          </a:p>
          <a:p>
            <a:r>
              <a:rPr lang="fr-FR" sz="1800" dirty="0" smtClean="0">
                <a:latin typeface="Comic Sans MS" panose="030F0702030302020204" pitchFamily="66" charset="0"/>
              </a:rPr>
              <a:t>Un petit étau peut-être utile pour fixer des cristaux lors de la confection de spirales sur ces derniers. Néanmoins, il est tout à fait aisé de le faire sans cet outils.</a:t>
            </a:r>
            <a:endParaRPr lang="fr-FR" sz="1800" dirty="0">
              <a:latin typeface="Comic Sans MS" panose="030F0702030302020204" pitchFamily="66" charset="0"/>
            </a:endParaRPr>
          </a:p>
        </p:txBody>
      </p:sp>
      <p:pic>
        <p:nvPicPr>
          <p:cNvPr id="5" name="Espace réservé du contenu 4" descr="18.JPG"/>
          <p:cNvPicPr>
            <a:picLocks noGrp="1" noChangeAspect="1"/>
          </p:cNvPicPr>
          <p:nvPr>
            <p:ph sz="half" idx="1"/>
          </p:nvPr>
        </p:nvPicPr>
        <p:blipFill>
          <a:blip r:embed="rId2" cstate="print"/>
          <a:stretch>
            <a:fillRect/>
          </a:stretch>
        </p:blipFill>
        <p:spPr>
          <a:xfrm>
            <a:off x="3575050" y="2046533"/>
            <a:ext cx="5111750" cy="3831734"/>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Spirale terminée</a:t>
            </a:r>
            <a:endParaRPr lang="fr-FR" dirty="0"/>
          </a:p>
        </p:txBody>
      </p:sp>
      <p:sp>
        <p:nvSpPr>
          <p:cNvPr id="4" name="Espace réservé du texte 3"/>
          <p:cNvSpPr>
            <a:spLocks noGrp="1"/>
          </p:cNvSpPr>
          <p:nvPr>
            <p:ph type="body" idx="2"/>
          </p:nvPr>
        </p:nvSpPr>
        <p:spPr>
          <a:xfrm>
            <a:off x="179512" y="2420888"/>
            <a:ext cx="3249488" cy="4572000"/>
          </a:xfrm>
        </p:spPr>
        <p:txBody>
          <a:bodyPr>
            <a:normAutofit/>
          </a:bodyPr>
          <a:lstStyle/>
          <a:p>
            <a:r>
              <a:rPr lang="fr-FR" sz="1800" dirty="0" smtClean="0">
                <a:latin typeface="Comic Sans MS" panose="030F0702030302020204" pitchFamily="66" charset="0"/>
              </a:rPr>
              <a:t>Lorsque vous arrivez en bas vous élargissez les spires. Ensuite écartez chaque spires de quelques millimètres. Elles ne doivent pas se toucher.</a:t>
            </a:r>
          </a:p>
          <a:p>
            <a:r>
              <a:rPr lang="fr-FR" sz="1800" dirty="0" smtClean="0">
                <a:latin typeface="Comic Sans MS" panose="030F0702030302020204" pitchFamily="66" charset="0"/>
              </a:rPr>
              <a:t>La pointe du cristal se trouvera au final au fond </a:t>
            </a:r>
            <a:r>
              <a:rPr lang="fr-FR" sz="1800" smtClean="0">
                <a:latin typeface="Comic Sans MS" panose="030F0702030302020204" pitchFamily="66" charset="0"/>
              </a:rPr>
              <a:t>du verre.</a:t>
            </a:r>
            <a:endParaRPr lang="fr-FR" sz="1800" dirty="0">
              <a:latin typeface="Comic Sans MS" panose="030F0702030302020204" pitchFamily="66" charset="0"/>
            </a:endParaRPr>
          </a:p>
        </p:txBody>
      </p:sp>
      <p:pic>
        <p:nvPicPr>
          <p:cNvPr id="5" name="Espace réservé du contenu 4" descr="IMG_0388.JPG"/>
          <p:cNvPicPr>
            <a:picLocks noGrp="1" noChangeAspect="1"/>
          </p:cNvPicPr>
          <p:nvPr>
            <p:ph sz="half" idx="1"/>
          </p:nvPr>
        </p:nvPicPr>
        <p:blipFill>
          <a:blip r:embed="rId2" cstate="print"/>
          <a:stretch>
            <a:fillRect/>
          </a:stretch>
        </p:blipFill>
        <p:spPr>
          <a:xfrm>
            <a:off x="3575050" y="2046533"/>
            <a:ext cx="5111750" cy="3831734"/>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solidFill>
                  <a:schemeClr val="tx1"/>
                </a:solidFill>
              </a:rPr>
              <a:t>Plier en deux 2,50 mètres de fil de cuivre de 1 mm2 et écraser à l’aide d’une pince le milieu.</a:t>
            </a:r>
            <a:endParaRPr lang="fr-FR" sz="3200" dirty="0">
              <a:solidFill>
                <a:schemeClr val="tx1"/>
              </a:solidFill>
            </a:endParaRPr>
          </a:p>
        </p:txBody>
      </p:sp>
      <p:pic>
        <p:nvPicPr>
          <p:cNvPr id="5" name="Espace réservé du contenu 4" descr="IMG_0393.JPG"/>
          <p:cNvPicPr>
            <a:picLocks noGrp="1" noChangeAspect="1"/>
          </p:cNvPicPr>
          <p:nvPr>
            <p:ph sz="half" idx="1"/>
          </p:nvPr>
        </p:nvPicPr>
        <p:blipFill>
          <a:blip r:embed="rId2" cstate="print"/>
          <a:stretch>
            <a:fillRect/>
          </a:stretch>
        </p:blipFill>
        <p:spPr>
          <a:xfrm>
            <a:off x="457200" y="2623344"/>
            <a:ext cx="4038600" cy="3028950"/>
          </a:xfrm>
        </p:spPr>
      </p:pic>
      <p:pic>
        <p:nvPicPr>
          <p:cNvPr id="6" name="Espace réservé du contenu 5" descr="IMG_0394.JPG"/>
          <p:cNvPicPr>
            <a:picLocks noGrp="1" noChangeAspect="1"/>
          </p:cNvPicPr>
          <p:nvPr>
            <p:ph sz="half" idx="2"/>
          </p:nvPr>
        </p:nvPicPr>
        <p:blipFill>
          <a:blip r:embed="rId3" cstate="print"/>
          <a:stretch>
            <a:fillRect/>
          </a:stretch>
        </p:blipFill>
        <p:spPr>
          <a:xfrm>
            <a:off x="4648200" y="2623344"/>
            <a:ext cx="4038600" cy="3028950"/>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smtClean="0">
                <a:solidFill>
                  <a:schemeClr val="tx1"/>
                </a:solidFill>
              </a:rPr>
              <a:t>La Spirale extérieure prend forme en enroulant le fil dans le sens des aiguille d’une montre en descendant sur un entonnoir. </a:t>
            </a:r>
            <a:endParaRPr lang="fr-FR" sz="3200" dirty="0">
              <a:solidFill>
                <a:schemeClr val="tx1"/>
              </a:solidFill>
            </a:endParaRPr>
          </a:p>
        </p:txBody>
      </p:sp>
      <p:pic>
        <p:nvPicPr>
          <p:cNvPr id="5" name="Espace réservé du contenu 4" descr="IMG_0395.JPG"/>
          <p:cNvPicPr>
            <a:picLocks noGrp="1" noChangeAspect="1"/>
          </p:cNvPicPr>
          <p:nvPr>
            <p:ph sz="half" idx="1"/>
          </p:nvPr>
        </p:nvPicPr>
        <p:blipFill>
          <a:blip r:embed="rId2" cstate="print"/>
          <a:stretch>
            <a:fillRect/>
          </a:stretch>
        </p:blipFill>
        <p:spPr>
          <a:xfrm>
            <a:off x="457200" y="2623344"/>
            <a:ext cx="4038600" cy="3028950"/>
          </a:xfrm>
        </p:spPr>
      </p:pic>
      <p:pic>
        <p:nvPicPr>
          <p:cNvPr id="6" name="Espace réservé du contenu 5" descr="IMG_0396.JPG"/>
          <p:cNvPicPr>
            <a:picLocks noGrp="1" noChangeAspect="1"/>
          </p:cNvPicPr>
          <p:nvPr>
            <p:ph sz="half" idx="2"/>
          </p:nvPr>
        </p:nvPicPr>
        <p:blipFill>
          <a:blip r:embed="rId3" cstate="print"/>
          <a:stretch>
            <a:fillRect/>
          </a:stretch>
        </p:blipFill>
        <p:spPr>
          <a:xfrm>
            <a:off x="4648200" y="2623344"/>
            <a:ext cx="4038600" cy="302895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476672"/>
            <a:ext cx="8064896" cy="7017306"/>
          </a:xfrm>
          <a:prstGeom prst="rect">
            <a:avLst/>
          </a:prstGeom>
        </p:spPr>
        <p:txBody>
          <a:bodyPr wrap="square">
            <a:spAutoFit/>
          </a:bodyPr>
          <a:lstStyle/>
          <a:p>
            <a:r>
              <a:rPr lang="fr-FR" dirty="0" smtClean="0">
                <a:latin typeface="Comic Sans MS" pitchFamily="66" charset="0"/>
              </a:rPr>
              <a:t>L'énergie est présente en toutes choses dans l'univers, il est relativement simple de l'utiliser, puisque tout est composé de cette même substance.</a:t>
            </a:r>
          </a:p>
          <a:p>
            <a:r>
              <a:rPr lang="fr-FR" dirty="0" smtClean="0">
                <a:latin typeface="Comic Sans MS" pitchFamily="66" charset="0"/>
              </a:rPr>
              <a:t>Ainsi, que ce soit lorsque nous avons une maladie grave, que nous faisons fonctionner un appareil néfaste à notre santé, ou simplement que nous avons des pensées malsaines, l’énergie vibre à une fréquence qui nous est négative. </a:t>
            </a:r>
          </a:p>
          <a:p>
            <a:r>
              <a:rPr lang="fr-FR" dirty="0" smtClean="0">
                <a:latin typeface="Comic Sans MS" pitchFamily="66" charset="0"/>
              </a:rPr>
              <a:t>À l’opposé, que ce soit en riant, en mangeant sainement, en se soignant ou simplement en ayant une pensée constructive, nous émettons de l’énergie qui nous est positive. Voire livre (la mémoire de l’eau de </a:t>
            </a:r>
            <a:r>
              <a:rPr lang="fr-FR" dirty="0" err="1" smtClean="0">
                <a:latin typeface="Comic Sans MS" pitchFamily="66" charset="0"/>
              </a:rPr>
              <a:t>masaru</a:t>
            </a:r>
            <a:r>
              <a:rPr lang="fr-FR" dirty="0" smtClean="0">
                <a:latin typeface="Comic Sans MS" pitchFamily="66" charset="0"/>
              </a:rPr>
              <a:t> </a:t>
            </a:r>
            <a:r>
              <a:rPr lang="fr-FR" dirty="0" err="1" smtClean="0">
                <a:latin typeface="Comic Sans MS" pitchFamily="66" charset="0"/>
              </a:rPr>
              <a:t>émoto</a:t>
            </a:r>
            <a:r>
              <a:rPr lang="fr-FR" dirty="0" smtClean="0">
                <a:latin typeface="Comic Sans MS" pitchFamily="66" charset="0"/>
              </a:rPr>
              <a:t>).</a:t>
            </a:r>
          </a:p>
          <a:p>
            <a:r>
              <a:rPr lang="fr-FR" dirty="0" smtClean="0">
                <a:latin typeface="Comic Sans MS" pitchFamily="66" charset="0"/>
              </a:rPr>
              <a:t>Les changements énergétiques ont des impacts instantanés sur notre santé et notre condition.</a:t>
            </a:r>
          </a:p>
          <a:p>
            <a:r>
              <a:rPr lang="fr-FR" dirty="0" smtClean="0">
                <a:latin typeface="Comic Sans MS" pitchFamily="66" charset="0"/>
              </a:rPr>
              <a:t>Pour avoir une influence sur les états vibratoires de la matière, une chose est nécessaire, un élément de capture, un accumulateur.</a:t>
            </a:r>
          </a:p>
          <a:p>
            <a:endParaRPr lang="fr-FR" dirty="0" smtClean="0">
              <a:latin typeface="Comic Sans MS" pitchFamily="66" charset="0"/>
            </a:endParaRPr>
          </a:p>
          <a:p>
            <a:r>
              <a:rPr lang="fr-FR" dirty="0" smtClean="0">
                <a:latin typeface="Comic Sans MS" pitchFamily="66" charset="0"/>
              </a:rPr>
              <a:t>Wilheim Reich a écrit plusieurs livres, notamment sur l'accumulation d'orgone, et a réussi à identifier et comprendre des concepts énergétiques de base. Le principe de l'orgone fut découvert à l’époque de Nikolas Tesla dans les années 30.</a:t>
            </a:r>
          </a:p>
          <a:p>
            <a:endParaRPr lang="fr-FR" dirty="0" smtClean="0">
              <a:latin typeface="Comic Sans MS" pitchFamily="66" charset="0"/>
            </a:endParaRPr>
          </a:p>
          <a:p>
            <a:r>
              <a:rPr lang="fr-FR" dirty="0" smtClean="0">
                <a:latin typeface="Comic Sans MS" pitchFamily="66" charset="0"/>
              </a:rPr>
              <a:t>Karl Weiz améliore le procédé en 1980 grâce à des copeaux de métal en suspension dans de la résine polymère, longues chaînes carbonées et l'ajout de cristal de quartz.</a:t>
            </a:r>
          </a:p>
          <a:p>
            <a:r>
              <a:rPr lang="fr-FR" dirty="0" smtClean="0">
                <a:latin typeface="Comic Sans MS" pitchFamily="66" charset="0"/>
              </a:rPr>
              <a:t/>
            </a:r>
            <a:br>
              <a:rPr lang="fr-FR" dirty="0" smtClean="0">
                <a:latin typeface="Comic Sans MS" pitchFamily="66" charset="0"/>
              </a:rPr>
            </a:br>
            <a:endParaRPr lang="fr-F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980728"/>
            <a:ext cx="8229600" cy="1143000"/>
          </a:xfrm>
        </p:spPr>
        <p:txBody>
          <a:bodyPr>
            <a:normAutofit fontScale="90000"/>
          </a:bodyPr>
          <a:lstStyle/>
          <a:p>
            <a:r>
              <a:rPr lang="fr-FR" sz="2800" dirty="0" smtClean="0">
                <a:solidFill>
                  <a:schemeClr val="tx1"/>
                </a:solidFill>
                <a:latin typeface="Comic Sans MS" panose="030F0702030302020204" pitchFamily="66" charset="0"/>
              </a:rPr>
              <a:t>,  replier chacun des deux bout de la spirale de manière </a:t>
            </a:r>
            <a:r>
              <a:rPr lang="fr-FR" sz="2800" dirty="0" smtClean="0">
                <a:solidFill>
                  <a:schemeClr val="tx1"/>
                </a:solidFill>
                <a:latin typeface="Comic Sans MS" panose="030F0702030302020204" pitchFamily="66" charset="0"/>
              </a:rPr>
              <a:t>opposée. La spirale est </a:t>
            </a:r>
            <a:r>
              <a:rPr lang="fr-FR" sz="2800" dirty="0" smtClean="0">
                <a:solidFill>
                  <a:schemeClr val="tx1"/>
                </a:solidFill>
                <a:latin typeface="Comic Sans MS" panose="030F0702030302020204" pitchFamily="66" charset="0"/>
              </a:rPr>
              <a:t>terminée. </a:t>
            </a:r>
            <a:r>
              <a:rPr lang="fr-FR" sz="2800" dirty="0" smtClean="0">
                <a:solidFill>
                  <a:schemeClr val="tx1"/>
                </a:solidFill>
                <a:latin typeface="Comic Sans MS" panose="030F0702030302020204" pitchFamily="66" charset="0"/>
              </a:rPr>
              <a:t>I</a:t>
            </a:r>
            <a:r>
              <a:rPr lang="fr-FR" sz="2800" dirty="0" smtClean="0">
                <a:solidFill>
                  <a:schemeClr val="tx1"/>
                </a:solidFill>
                <a:latin typeface="Comic Sans MS" panose="030F0702030302020204" pitchFamily="66" charset="0"/>
              </a:rPr>
              <a:t>l </a:t>
            </a:r>
            <a:r>
              <a:rPr lang="fr-FR" sz="2800" dirty="0" smtClean="0">
                <a:solidFill>
                  <a:schemeClr val="tx1"/>
                </a:solidFill>
                <a:latin typeface="Comic Sans MS" panose="030F0702030302020204" pitchFamily="66" charset="0"/>
              </a:rPr>
              <a:t>reste à vérifier l’encombrement des spires dans le </a:t>
            </a:r>
            <a:r>
              <a:rPr lang="fr-FR" sz="2800" dirty="0" smtClean="0">
                <a:solidFill>
                  <a:schemeClr val="tx1"/>
                </a:solidFill>
                <a:latin typeface="Comic Sans MS" panose="030F0702030302020204" pitchFamily="66" charset="0"/>
              </a:rPr>
              <a:t>moule.</a:t>
            </a:r>
            <a:endParaRPr lang="fr-FR" sz="2800" dirty="0">
              <a:solidFill>
                <a:schemeClr val="tx1"/>
              </a:solidFill>
              <a:latin typeface="Comic Sans MS" panose="030F0702030302020204" pitchFamily="66" charset="0"/>
            </a:endParaRPr>
          </a:p>
        </p:txBody>
      </p:sp>
      <p:pic>
        <p:nvPicPr>
          <p:cNvPr id="5" name="Espace réservé du contenu 4" descr="IMG_0397.JPG"/>
          <p:cNvPicPr>
            <a:picLocks noGrp="1" noChangeAspect="1"/>
          </p:cNvPicPr>
          <p:nvPr>
            <p:ph sz="half" idx="1"/>
          </p:nvPr>
        </p:nvPicPr>
        <p:blipFill>
          <a:blip r:embed="rId2" cstate="print"/>
          <a:stretch>
            <a:fillRect/>
          </a:stretch>
        </p:blipFill>
        <p:spPr>
          <a:xfrm>
            <a:off x="457200" y="2623344"/>
            <a:ext cx="4038600" cy="3028950"/>
          </a:xfrm>
        </p:spPr>
      </p:pic>
      <p:pic>
        <p:nvPicPr>
          <p:cNvPr id="6" name="Espace réservé du contenu 5" descr="IMG_0400.JPG"/>
          <p:cNvPicPr>
            <a:picLocks noGrp="1" noChangeAspect="1"/>
          </p:cNvPicPr>
          <p:nvPr>
            <p:ph sz="half" idx="2"/>
          </p:nvPr>
        </p:nvPicPr>
        <p:blipFill>
          <a:blip r:embed="rId3" cstate="print"/>
          <a:stretch>
            <a:fillRect/>
          </a:stretch>
        </p:blipFill>
        <p:spPr>
          <a:xfrm>
            <a:off x="4648200" y="2623344"/>
            <a:ext cx="4038600" cy="3028950"/>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96752"/>
            <a:ext cx="8229600" cy="1143000"/>
          </a:xfrm>
        </p:spPr>
        <p:txBody>
          <a:bodyPr>
            <a:noAutofit/>
          </a:bodyPr>
          <a:lstStyle/>
          <a:p>
            <a:r>
              <a:rPr lang="fr-FR" sz="2000" dirty="0" smtClean="0">
                <a:solidFill>
                  <a:schemeClr val="tx1"/>
                </a:solidFill>
                <a:latin typeface="Comic Sans MS" panose="030F0702030302020204" pitchFamily="66" charset="0"/>
              </a:rPr>
              <a:t>Prendre </a:t>
            </a:r>
            <a:r>
              <a:rPr lang="fr-FR" sz="2000" dirty="0" smtClean="0">
                <a:solidFill>
                  <a:schemeClr val="tx1"/>
                </a:solidFill>
                <a:latin typeface="Comic Sans MS" panose="030F0702030302020204" pitchFamily="66" charset="0"/>
              </a:rPr>
              <a:t>100</a:t>
            </a:r>
            <a:r>
              <a:rPr lang="fr-FR" sz="2000" dirty="0" smtClean="0">
                <a:solidFill>
                  <a:schemeClr val="tx1"/>
                </a:solidFill>
                <a:latin typeface="Comic Sans MS" panose="030F0702030302020204" pitchFamily="66" charset="0"/>
              </a:rPr>
              <a:t> </a:t>
            </a:r>
            <a:r>
              <a:rPr lang="fr-FR" sz="2000" dirty="0" smtClean="0">
                <a:solidFill>
                  <a:schemeClr val="tx1"/>
                </a:solidFill>
                <a:latin typeface="Comic Sans MS" panose="030F0702030302020204" pitchFamily="66" charset="0"/>
              </a:rPr>
              <a:t>ml de résine </a:t>
            </a:r>
            <a:r>
              <a:rPr lang="fr-FR" sz="2000" dirty="0" smtClean="0">
                <a:solidFill>
                  <a:schemeClr val="tx1"/>
                </a:solidFill>
                <a:latin typeface="Comic Sans MS" panose="030F0702030302020204" pitchFamily="66" charset="0"/>
              </a:rPr>
              <a:t>polyester</a:t>
            </a:r>
            <a:r>
              <a:rPr lang="fr-FR" sz="2000" dirty="0" smtClean="0">
                <a:solidFill>
                  <a:schemeClr val="tx1"/>
                </a:solidFill>
                <a:latin typeface="Comic Sans MS" panose="030F0702030302020204" pitchFamily="66" charset="0"/>
              </a:rPr>
              <a:t> </a:t>
            </a:r>
            <a:r>
              <a:rPr lang="fr-FR" sz="2000" dirty="0" smtClean="0">
                <a:solidFill>
                  <a:schemeClr val="tx1"/>
                </a:solidFill>
                <a:latin typeface="Comic Sans MS" panose="030F0702030302020204" pitchFamily="66" charset="0"/>
              </a:rPr>
              <a:t>et </a:t>
            </a:r>
            <a:r>
              <a:rPr lang="fr-FR" sz="2000" dirty="0" smtClean="0">
                <a:solidFill>
                  <a:schemeClr val="tx1"/>
                </a:solidFill>
                <a:latin typeface="Comic Sans MS" panose="030F0702030302020204" pitchFamily="66" charset="0"/>
              </a:rPr>
              <a:t>1</a:t>
            </a:r>
            <a:r>
              <a:rPr lang="fr-FR" sz="2000" dirty="0" smtClean="0">
                <a:solidFill>
                  <a:schemeClr val="tx1"/>
                </a:solidFill>
                <a:latin typeface="Comic Sans MS" panose="030F0702030302020204" pitchFamily="66" charset="0"/>
              </a:rPr>
              <a:t> </a:t>
            </a:r>
            <a:r>
              <a:rPr lang="fr-FR" sz="2000" dirty="0" smtClean="0">
                <a:solidFill>
                  <a:schemeClr val="tx1"/>
                </a:solidFill>
                <a:latin typeface="Comic Sans MS" panose="030F0702030302020204" pitchFamily="66" charset="0"/>
              </a:rPr>
              <a:t>ml de catalyseur </a:t>
            </a:r>
            <a:r>
              <a:rPr lang="fr-FR" sz="2000" dirty="0" smtClean="0">
                <a:solidFill>
                  <a:schemeClr val="tx1"/>
                </a:solidFill>
                <a:latin typeface="Comic Sans MS" panose="030F0702030302020204" pitchFamily="66" charset="0"/>
              </a:rPr>
              <a:t>(mélange </a:t>
            </a:r>
            <a:r>
              <a:rPr lang="fr-FR" sz="2000" dirty="0" smtClean="0">
                <a:solidFill>
                  <a:schemeClr val="tx1"/>
                </a:solidFill>
                <a:latin typeface="Comic Sans MS" panose="030F0702030302020204" pitchFamily="66" charset="0"/>
              </a:rPr>
              <a:t>à </a:t>
            </a:r>
            <a:r>
              <a:rPr lang="fr-FR" sz="2000" dirty="0" smtClean="0">
                <a:solidFill>
                  <a:schemeClr val="tx1"/>
                </a:solidFill>
                <a:latin typeface="Comic Sans MS" panose="030F0702030302020204" pitchFamily="66" charset="0"/>
              </a:rPr>
              <a:t>  1 %). </a:t>
            </a:r>
            <a:r>
              <a:rPr lang="fr-FR" sz="2000" dirty="0" smtClean="0">
                <a:solidFill>
                  <a:schemeClr val="tx1"/>
                </a:solidFill>
                <a:latin typeface="Comic Sans MS" panose="030F0702030302020204" pitchFamily="66" charset="0"/>
              </a:rPr>
              <a:t>Pour rendre le choses simples utilisez des seringues une de 20ml et l’autre graduée à 2,5 ml pour le catalyseur. Un pot en </a:t>
            </a:r>
            <a:r>
              <a:rPr lang="fr-FR" sz="2000" dirty="0" smtClean="0">
                <a:solidFill>
                  <a:schemeClr val="tx1"/>
                </a:solidFill>
                <a:latin typeface="Comic Sans MS" panose="030F0702030302020204" pitchFamily="66" charset="0"/>
              </a:rPr>
              <a:t>verre, ou plastique prévu à cet effet,</a:t>
            </a:r>
            <a:r>
              <a:rPr lang="fr-FR" sz="2000" dirty="0" smtClean="0">
                <a:solidFill>
                  <a:schemeClr val="tx1"/>
                </a:solidFill>
                <a:latin typeface="Comic Sans MS" panose="030F0702030302020204" pitchFamily="66" charset="0"/>
              </a:rPr>
              <a:t> </a:t>
            </a:r>
            <a:r>
              <a:rPr lang="fr-FR" sz="2000" dirty="0" smtClean="0">
                <a:solidFill>
                  <a:schemeClr val="tx1"/>
                </a:solidFill>
                <a:latin typeface="Comic Sans MS" panose="030F0702030302020204" pitchFamily="66" charset="0"/>
              </a:rPr>
              <a:t>un bâton pour brasser énergiquement durant 1 minute</a:t>
            </a:r>
            <a:endParaRPr lang="fr-FR" sz="2000" dirty="0">
              <a:solidFill>
                <a:schemeClr val="tx1"/>
              </a:solidFill>
              <a:latin typeface="Comic Sans MS" panose="030F0702030302020204" pitchFamily="66" charset="0"/>
            </a:endParaRPr>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457200" y="2623344"/>
            <a:ext cx="4038600" cy="3028950"/>
          </a:xfrm>
        </p:spPr>
      </p:pic>
      <p:pic>
        <p:nvPicPr>
          <p:cNvPr id="6" name="Espace réservé du contenu 5"/>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648200" y="2623344"/>
            <a:ext cx="4038600" cy="3028950"/>
          </a:xfrm>
        </p:spPr>
      </p:pic>
    </p:spTree>
    <p:extLst>
      <p:ext uri="{BB962C8B-B14F-4D97-AF65-F5344CB8AC3E}">
        <p14:creationId xmlns:p14="http://schemas.microsoft.com/office/powerpoint/2010/main" xmlns="" val="42445715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solidFill>
                  <a:schemeClr val="tx1"/>
                </a:solidFill>
                <a:latin typeface="Comic Sans MS" panose="030F0702030302020204" pitchFamily="66" charset="0"/>
              </a:rPr>
              <a:t>Faire le mélange dans le pot et brasser. </a:t>
            </a:r>
            <a:endParaRPr lang="fr-FR" sz="2400" dirty="0">
              <a:solidFill>
                <a:schemeClr val="tx1"/>
              </a:solidFill>
              <a:latin typeface="Comic Sans MS" panose="030F0702030302020204" pitchFamily="66" charset="0"/>
            </a:endParaRPr>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457200" y="2623344"/>
            <a:ext cx="4038600" cy="3028950"/>
          </a:xfrm>
        </p:spPr>
      </p:pic>
      <p:pic>
        <p:nvPicPr>
          <p:cNvPr id="6" name="Espace réservé du contenu 5"/>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648200" y="2623344"/>
            <a:ext cx="4038600" cy="3028950"/>
          </a:xfrm>
        </p:spPr>
      </p:pic>
    </p:spTree>
    <p:extLst>
      <p:ext uri="{BB962C8B-B14F-4D97-AF65-F5344CB8AC3E}">
        <p14:creationId xmlns:p14="http://schemas.microsoft.com/office/powerpoint/2010/main" xmlns="" val="39963318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201" y="1628800"/>
            <a:ext cx="8229600" cy="1143000"/>
          </a:xfrm>
        </p:spPr>
        <p:txBody>
          <a:bodyPr>
            <a:noAutofit/>
          </a:bodyPr>
          <a:lstStyle/>
          <a:p>
            <a:r>
              <a:rPr lang="fr-FR" sz="2000" dirty="0" smtClean="0">
                <a:solidFill>
                  <a:schemeClr val="tx1"/>
                </a:solidFill>
                <a:latin typeface="Comic Sans MS" panose="030F0702030302020204" pitchFamily="66" charset="0"/>
              </a:rPr>
              <a:t>Puis </a:t>
            </a:r>
            <a:r>
              <a:rPr lang="fr-FR" sz="2000" dirty="0" smtClean="0">
                <a:solidFill>
                  <a:schemeClr val="tx1"/>
                </a:solidFill>
                <a:latin typeface="Comic Sans MS" panose="030F0702030302020204" pitchFamily="66" charset="0"/>
              </a:rPr>
              <a:t>verser le mélange au fond du </a:t>
            </a:r>
            <a:r>
              <a:rPr lang="fr-FR" sz="2000" dirty="0" smtClean="0">
                <a:solidFill>
                  <a:schemeClr val="tx1"/>
                </a:solidFill>
                <a:latin typeface="Comic Sans MS" panose="030F0702030302020204" pitchFamily="66" charset="0"/>
              </a:rPr>
              <a:t>verre. </a:t>
            </a:r>
            <a:r>
              <a:rPr lang="fr-FR" sz="2000" dirty="0" smtClean="0">
                <a:solidFill>
                  <a:schemeClr val="tx1"/>
                </a:solidFill>
                <a:latin typeface="Comic Sans MS" panose="030F0702030302020204" pitchFamily="66" charset="0"/>
              </a:rPr>
              <a:t>E</a:t>
            </a:r>
            <a:r>
              <a:rPr lang="fr-FR" sz="2000" dirty="0" smtClean="0">
                <a:solidFill>
                  <a:schemeClr val="tx1"/>
                </a:solidFill>
                <a:latin typeface="Comic Sans MS" panose="030F0702030302020204" pitchFamily="66" charset="0"/>
              </a:rPr>
              <a:t>nsuite, </a:t>
            </a:r>
            <a:r>
              <a:rPr lang="fr-FR" sz="2000" dirty="0" smtClean="0">
                <a:solidFill>
                  <a:schemeClr val="tx1"/>
                </a:solidFill>
                <a:latin typeface="Comic Sans MS" panose="030F0702030302020204" pitchFamily="66" charset="0"/>
              </a:rPr>
              <a:t>faites tomber quelques </a:t>
            </a:r>
            <a:r>
              <a:rPr lang="fr-FR" sz="2000" dirty="0" smtClean="0">
                <a:solidFill>
                  <a:schemeClr val="tx1"/>
                </a:solidFill>
                <a:latin typeface="Comic Sans MS" panose="030F0702030302020204" pitchFamily="66" charset="0"/>
              </a:rPr>
              <a:t>copeaux </a:t>
            </a:r>
            <a:r>
              <a:rPr lang="fr-FR" sz="2000" dirty="0" smtClean="0">
                <a:solidFill>
                  <a:schemeClr val="tx1"/>
                </a:solidFill>
                <a:latin typeface="Comic Sans MS" panose="030F0702030302020204" pitchFamily="66" charset="0"/>
              </a:rPr>
              <a:t>de bronze au fond du verre. </a:t>
            </a:r>
            <a:r>
              <a:rPr lang="fr-FR" sz="2000" dirty="0" smtClean="0">
                <a:solidFill>
                  <a:schemeClr val="tx1"/>
                </a:solidFill>
                <a:latin typeface="Comic Sans MS" panose="030F0702030302020204" pitchFamily="66" charset="0"/>
              </a:rPr>
              <a:t>L</a:t>
            </a:r>
            <a:r>
              <a:rPr lang="fr-FR" sz="2000" dirty="0" smtClean="0">
                <a:solidFill>
                  <a:schemeClr val="tx1"/>
                </a:solidFill>
                <a:latin typeface="Comic Sans MS" panose="030F0702030302020204" pitchFamily="66" charset="0"/>
              </a:rPr>
              <a:t>aissez </a:t>
            </a:r>
            <a:r>
              <a:rPr lang="fr-FR" sz="2000" dirty="0" smtClean="0">
                <a:solidFill>
                  <a:schemeClr val="tx1"/>
                </a:solidFill>
                <a:latin typeface="Comic Sans MS" panose="030F0702030302020204" pitchFamily="66" charset="0"/>
              </a:rPr>
              <a:t>la résine prendre jusqu’à ce qu’elle soit suffisamment solide pour poser d’autres </a:t>
            </a:r>
            <a:r>
              <a:rPr lang="fr-FR" sz="2000" dirty="0" smtClean="0">
                <a:solidFill>
                  <a:schemeClr val="tx1"/>
                </a:solidFill>
                <a:latin typeface="Comic Sans MS" panose="030F0702030302020204" pitchFamily="66" charset="0"/>
              </a:rPr>
              <a:t>éléments. Elle doit être encore gélatineuse et pas dure.</a:t>
            </a:r>
            <a:endParaRPr lang="fr-FR" sz="2000" dirty="0">
              <a:solidFill>
                <a:schemeClr val="tx1"/>
              </a:solidFill>
              <a:latin typeface="Comic Sans MS" panose="030F0702030302020204" pitchFamily="66" charset="0"/>
            </a:endParaRPr>
          </a:p>
        </p:txBody>
      </p:sp>
      <p:pic>
        <p:nvPicPr>
          <p:cNvPr id="10" name="Espace réservé du contenu 9"/>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4615001" y="3645024"/>
            <a:ext cx="4038600" cy="3028950"/>
          </a:xfrm>
        </p:spPr>
      </p:pic>
      <p:pic>
        <p:nvPicPr>
          <p:cNvPr id="9" name="Espace réservé du contenu 8"/>
          <p:cNvPicPr>
            <a:picLocks noGrp="1" noChangeAspect="1"/>
          </p:cNvPicPr>
          <p:nvPr>
            <p:ph sz="half" idx="1"/>
          </p:nvPr>
        </p:nvPicPr>
        <p:blipFill>
          <a:blip r:embed="rId3" cstate="print">
            <a:extLst>
              <a:ext uri="{28A0092B-C50C-407E-A947-70E740481C1C}">
                <a14:useLocalDpi xmlns:a14="http://schemas.microsoft.com/office/drawing/2010/main" xmlns="" val="0"/>
              </a:ext>
            </a:extLst>
          </a:blip>
          <a:stretch>
            <a:fillRect/>
          </a:stretch>
        </p:blipFill>
        <p:spPr>
          <a:xfrm>
            <a:off x="389698" y="3645024"/>
            <a:ext cx="4038600" cy="3028950"/>
          </a:xfrm>
        </p:spPr>
      </p:pic>
    </p:spTree>
    <p:extLst>
      <p:ext uri="{BB962C8B-B14F-4D97-AF65-F5344CB8AC3E}">
        <p14:creationId xmlns:p14="http://schemas.microsoft.com/office/powerpoint/2010/main" xmlns="" val="27184754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6554" y="1844824"/>
            <a:ext cx="8229600" cy="1143000"/>
          </a:xfrm>
        </p:spPr>
        <p:txBody>
          <a:bodyPr>
            <a:normAutofit fontScale="90000"/>
          </a:bodyPr>
          <a:lstStyle/>
          <a:p>
            <a:r>
              <a:rPr lang="fr-FR" sz="2200" dirty="0" smtClean="0">
                <a:solidFill>
                  <a:schemeClr val="tx1"/>
                </a:solidFill>
                <a:latin typeface="Comic Sans MS" panose="030F0702030302020204" pitchFamily="66" charset="0"/>
              </a:rPr>
              <a:t>Refaites la même chose avec des copeaux d’aluminium. Laissez durcir et ensuite placez les  4</a:t>
            </a:r>
            <a:r>
              <a:rPr lang="fr-FR" dirty="0" smtClean="0"/>
              <a:t> </a:t>
            </a:r>
            <a:r>
              <a:rPr lang="fr-FR" sz="2200" dirty="0" smtClean="0">
                <a:solidFill>
                  <a:schemeClr val="tx1"/>
                </a:solidFill>
                <a:latin typeface="Comic Sans MS" panose="030F0702030302020204" pitchFamily="66" charset="0"/>
              </a:rPr>
              <a:t>cristaux bi</a:t>
            </a:r>
            <a:r>
              <a:rPr lang="fr-FR" sz="2200" dirty="0">
                <a:solidFill>
                  <a:schemeClr val="tx1"/>
                </a:solidFill>
                <a:latin typeface="Comic Sans MS" panose="030F0702030302020204" pitchFamily="66" charset="0"/>
              </a:rPr>
              <a:t>-</a:t>
            </a:r>
            <a:r>
              <a:rPr lang="fr-FR" sz="2200" dirty="0" smtClean="0">
                <a:solidFill>
                  <a:schemeClr val="tx1"/>
                </a:solidFill>
                <a:latin typeface="Comic Sans MS" panose="030F0702030302020204" pitchFamily="66" charset="0"/>
              </a:rPr>
              <a:t>terminés en croix en disposant tout le tour les pierres semi précieuses (pyrite, améthyste, sélénite, tourmaline noire, aventurine, quartz rose…</a:t>
            </a:r>
            <a:endParaRPr lang="fr-FR" sz="2200" dirty="0">
              <a:solidFill>
                <a:schemeClr val="tx1"/>
              </a:solidFill>
              <a:latin typeface="Comic Sans MS" panose="030F0702030302020204" pitchFamily="66" charset="0"/>
            </a:endParaRPr>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476419" y="3645024"/>
            <a:ext cx="4038600" cy="3028950"/>
          </a:xfrm>
        </p:spPr>
      </p:pic>
      <p:pic>
        <p:nvPicPr>
          <p:cNvPr id="6" name="Espace réservé du contenu 5"/>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788024" y="3645024"/>
            <a:ext cx="4038600" cy="3028950"/>
          </a:xfrm>
        </p:spPr>
      </p:pic>
    </p:spTree>
    <p:extLst>
      <p:ext uri="{BB962C8B-B14F-4D97-AF65-F5344CB8AC3E}">
        <p14:creationId xmlns:p14="http://schemas.microsoft.com/office/powerpoint/2010/main" xmlns="" val="18996784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92696"/>
            <a:ext cx="8229600" cy="1143000"/>
          </a:xfrm>
        </p:spPr>
        <p:txBody>
          <a:bodyPr>
            <a:normAutofit/>
          </a:bodyPr>
          <a:lstStyle/>
          <a:p>
            <a:r>
              <a:rPr lang="fr-FR" sz="2400" dirty="0" smtClean="0">
                <a:solidFill>
                  <a:schemeClr val="tx1"/>
                </a:solidFill>
                <a:latin typeface="Comic Sans MS" panose="030F0702030302020204" pitchFamily="66" charset="0"/>
              </a:rPr>
              <a:t>Coulez à nouveau et laissez durcir </a:t>
            </a:r>
            <a:r>
              <a:rPr lang="fr-FR" sz="2400" dirty="0" smtClean="0">
                <a:solidFill>
                  <a:schemeClr val="tx1"/>
                </a:solidFill>
                <a:latin typeface="Comic Sans MS" panose="030F0702030302020204" pitchFamily="66" charset="0"/>
              </a:rPr>
              <a:t>jusqu’à ce</a:t>
            </a:r>
            <a:r>
              <a:rPr lang="fr-FR" sz="2400" dirty="0" smtClean="0">
                <a:solidFill>
                  <a:schemeClr val="tx1"/>
                </a:solidFill>
                <a:latin typeface="Comic Sans MS" panose="030F0702030302020204" pitchFamily="66" charset="0"/>
              </a:rPr>
              <a:t> </a:t>
            </a:r>
            <a:r>
              <a:rPr lang="fr-FR" sz="2400" dirty="0" smtClean="0">
                <a:solidFill>
                  <a:schemeClr val="tx1"/>
                </a:solidFill>
                <a:latin typeface="Comic Sans MS" panose="030F0702030302020204" pitchFamily="66" charset="0"/>
              </a:rPr>
              <a:t>que le mélange soit </a:t>
            </a:r>
            <a:r>
              <a:rPr lang="fr-FR" sz="2400" dirty="0" smtClean="0">
                <a:solidFill>
                  <a:schemeClr val="tx1"/>
                </a:solidFill>
                <a:latin typeface="Comic Sans MS" panose="030F0702030302020204" pitchFamily="66" charset="0"/>
              </a:rPr>
              <a:t>gélatineux</a:t>
            </a:r>
            <a:r>
              <a:rPr lang="fr-FR" sz="2400" dirty="0" smtClean="0">
                <a:solidFill>
                  <a:schemeClr val="tx1"/>
                </a:solidFill>
                <a:latin typeface="Comic Sans MS" panose="030F0702030302020204" pitchFamily="66" charset="0"/>
              </a:rPr>
              <a:t>. </a:t>
            </a:r>
            <a:endParaRPr lang="fr-FR" sz="2400" dirty="0">
              <a:solidFill>
                <a:schemeClr val="tx1"/>
              </a:solidFill>
              <a:latin typeface="Comic Sans MS" panose="030F0702030302020204" pitchFamily="66" charset="0"/>
            </a:endParaRPr>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457200" y="2623344"/>
            <a:ext cx="4038600" cy="3028950"/>
          </a:xfrm>
        </p:spPr>
      </p:pic>
      <p:pic>
        <p:nvPicPr>
          <p:cNvPr id="6" name="Espace réservé du contenu 5"/>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648200" y="2623344"/>
            <a:ext cx="4038600" cy="3028950"/>
          </a:xfrm>
        </p:spPr>
      </p:pic>
    </p:spTree>
    <p:extLst>
      <p:ext uri="{BB962C8B-B14F-4D97-AF65-F5344CB8AC3E}">
        <p14:creationId xmlns:p14="http://schemas.microsoft.com/office/powerpoint/2010/main" xmlns="" val="1774753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400" dirty="0" smtClean="0">
                <a:solidFill>
                  <a:schemeClr val="tx1"/>
                </a:solidFill>
                <a:latin typeface="Comic Sans MS" panose="030F0702030302020204" pitchFamily="66" charset="0"/>
              </a:rPr>
              <a:t>Faites une préparation de résine avec une cuillère à café bombée de poudre de shungite, mélangez et versez en vous arrêtant à 2 mm du bord du </a:t>
            </a:r>
            <a:r>
              <a:rPr lang="fr-FR" sz="2400" dirty="0" smtClean="0">
                <a:solidFill>
                  <a:schemeClr val="tx1"/>
                </a:solidFill>
                <a:latin typeface="Comic Sans MS" panose="030F0702030302020204" pitchFamily="66" charset="0"/>
              </a:rPr>
              <a:t>verre (moule).</a:t>
            </a:r>
            <a:endParaRPr lang="fr-FR" sz="2400" dirty="0">
              <a:solidFill>
                <a:schemeClr val="tx1"/>
              </a:solidFill>
              <a:latin typeface="Comic Sans MS" panose="030F0702030302020204" pitchFamily="66" charset="0"/>
            </a:endParaRPr>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457200" y="2623344"/>
            <a:ext cx="4038600" cy="3028950"/>
          </a:xfrm>
        </p:spPr>
      </p:pic>
      <p:pic>
        <p:nvPicPr>
          <p:cNvPr id="6" name="Espace réservé du contenu 5"/>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648200" y="2623344"/>
            <a:ext cx="4038600" cy="3028950"/>
          </a:xfrm>
        </p:spPr>
      </p:pic>
    </p:spTree>
    <p:extLst>
      <p:ext uri="{BB962C8B-B14F-4D97-AF65-F5344CB8AC3E}">
        <p14:creationId xmlns:p14="http://schemas.microsoft.com/office/powerpoint/2010/main" xmlns="" val="5424674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1382" y="980728"/>
            <a:ext cx="8229600" cy="1143000"/>
          </a:xfrm>
        </p:spPr>
        <p:txBody>
          <a:bodyPr>
            <a:normAutofit fontScale="90000"/>
          </a:bodyPr>
          <a:lstStyle/>
          <a:p>
            <a:r>
              <a:rPr lang="fr-FR" sz="2400" dirty="0" smtClean="0">
                <a:solidFill>
                  <a:schemeClr val="tx1"/>
                </a:solidFill>
                <a:latin typeface="Comic Sans MS" panose="030F0702030302020204" pitchFamily="66" charset="0"/>
              </a:rPr>
              <a:t>Voici le moment du démoulage. </a:t>
            </a:r>
            <a:r>
              <a:rPr lang="fr-FR" sz="2400" dirty="0" smtClean="0">
                <a:solidFill>
                  <a:schemeClr val="tx1"/>
                </a:solidFill>
                <a:latin typeface="Comic Sans MS" panose="030F0702030302020204" pitchFamily="66" charset="0"/>
              </a:rPr>
              <a:t>L’</a:t>
            </a:r>
            <a:r>
              <a:rPr lang="fr-FR" sz="2400" dirty="0" err="1" smtClean="0">
                <a:solidFill>
                  <a:schemeClr val="tx1"/>
                </a:solidFill>
                <a:latin typeface="Comic Sans MS" panose="030F0702030302020204" pitchFamily="66" charset="0"/>
              </a:rPr>
              <a:t>orgonite</a:t>
            </a:r>
            <a:r>
              <a:rPr lang="fr-FR" sz="2400" dirty="0" smtClean="0">
                <a:solidFill>
                  <a:schemeClr val="tx1"/>
                </a:solidFill>
                <a:latin typeface="Comic Sans MS" panose="030F0702030302020204" pitchFamily="66" charset="0"/>
              </a:rPr>
              <a:t> peut être parfaite. Néanmoins, certaines </a:t>
            </a:r>
            <a:r>
              <a:rPr lang="fr-FR" sz="2400" dirty="0" smtClean="0">
                <a:solidFill>
                  <a:schemeClr val="tx1"/>
                </a:solidFill>
                <a:latin typeface="Comic Sans MS" panose="030F0702030302020204" pitchFamily="66" charset="0"/>
              </a:rPr>
              <a:t>matière telle que la shungite ont </a:t>
            </a:r>
            <a:r>
              <a:rPr lang="fr-FR" sz="2400" dirty="0" smtClean="0">
                <a:solidFill>
                  <a:schemeClr val="tx1"/>
                </a:solidFill>
                <a:latin typeface="Comic Sans MS" panose="030F0702030302020204" pitchFamily="66" charset="0"/>
              </a:rPr>
              <a:t>peut être coulées </a:t>
            </a:r>
            <a:r>
              <a:rPr lang="fr-FR" sz="2400" dirty="0" smtClean="0">
                <a:solidFill>
                  <a:schemeClr val="tx1"/>
                </a:solidFill>
                <a:latin typeface="Comic Sans MS" panose="030F0702030302020204" pitchFamily="66" charset="0"/>
              </a:rPr>
              <a:t>trop </a:t>
            </a:r>
            <a:r>
              <a:rPr lang="fr-FR" sz="2400" dirty="0" smtClean="0">
                <a:solidFill>
                  <a:schemeClr val="tx1"/>
                </a:solidFill>
                <a:latin typeface="Comic Sans MS" panose="030F0702030302020204" pitchFamily="66" charset="0"/>
              </a:rPr>
              <a:t>bas</a:t>
            </a:r>
            <a:r>
              <a:rPr lang="fr-FR" sz="2400" dirty="0" smtClean="0">
                <a:solidFill>
                  <a:schemeClr val="tx1"/>
                </a:solidFill>
                <a:latin typeface="Comic Sans MS" panose="030F0702030302020204" pitchFamily="66" charset="0"/>
              </a:rPr>
              <a:t> </a:t>
            </a:r>
            <a:r>
              <a:rPr lang="fr-FR" sz="2400" dirty="0" smtClean="0">
                <a:solidFill>
                  <a:schemeClr val="tx1"/>
                </a:solidFill>
                <a:latin typeface="Comic Sans MS" panose="030F0702030302020204" pitchFamily="66" charset="0"/>
              </a:rPr>
              <a:t>laissant</a:t>
            </a:r>
            <a:r>
              <a:rPr lang="fr-FR" sz="2400" dirty="0" smtClean="0">
                <a:solidFill>
                  <a:schemeClr val="tx1"/>
                </a:solidFill>
                <a:latin typeface="Comic Sans MS" panose="030F0702030302020204" pitchFamily="66" charset="0"/>
              </a:rPr>
              <a:t> </a:t>
            </a:r>
            <a:r>
              <a:rPr lang="fr-FR" sz="2400" dirty="0" smtClean="0">
                <a:solidFill>
                  <a:schemeClr val="tx1"/>
                </a:solidFill>
                <a:latin typeface="Comic Sans MS" panose="030F0702030302020204" pitchFamily="66" charset="0"/>
              </a:rPr>
              <a:t>une </a:t>
            </a:r>
            <a:r>
              <a:rPr lang="fr-FR" sz="2400" dirty="0" smtClean="0">
                <a:solidFill>
                  <a:schemeClr val="tx1"/>
                </a:solidFill>
                <a:latin typeface="Comic Sans MS" panose="030F0702030302020204" pitchFamily="66" charset="0"/>
              </a:rPr>
              <a:t>marque.</a:t>
            </a:r>
            <a:endParaRPr lang="fr-FR" sz="2400" dirty="0">
              <a:solidFill>
                <a:schemeClr val="tx1"/>
              </a:solidFill>
              <a:latin typeface="Comic Sans MS" panose="030F0702030302020204" pitchFamily="66" charset="0"/>
            </a:endParaRPr>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457200" y="2623344"/>
            <a:ext cx="4038600" cy="3028950"/>
          </a:xfrm>
        </p:spPr>
      </p:pic>
      <p:pic>
        <p:nvPicPr>
          <p:cNvPr id="6" name="Espace réservé du contenu 5"/>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648200" y="2623344"/>
            <a:ext cx="4038600" cy="3028950"/>
          </a:xfrm>
        </p:spPr>
      </p:pic>
    </p:spTree>
    <p:extLst>
      <p:ext uri="{BB962C8B-B14F-4D97-AF65-F5344CB8AC3E}">
        <p14:creationId xmlns:p14="http://schemas.microsoft.com/office/powerpoint/2010/main" xmlns="" val="22507817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24744"/>
            <a:ext cx="8229600" cy="1143000"/>
          </a:xfrm>
        </p:spPr>
        <p:txBody>
          <a:bodyPr>
            <a:noAutofit/>
          </a:bodyPr>
          <a:lstStyle/>
          <a:p>
            <a:r>
              <a:rPr lang="fr-FR" sz="2400" dirty="0" smtClean="0">
                <a:solidFill>
                  <a:schemeClr val="tx1"/>
                </a:solidFill>
                <a:latin typeface="Comic Sans MS" panose="030F0702030302020204" pitchFamily="66" charset="0"/>
              </a:rPr>
              <a:t>Afin d’égaliser tous ces défauts, il faut poncer avec d’abord du papier de verre gros grain. La base, puis les bords.</a:t>
            </a:r>
            <a:endParaRPr lang="fr-FR" sz="2400" dirty="0">
              <a:solidFill>
                <a:schemeClr val="tx1"/>
              </a:solidFill>
              <a:latin typeface="Comic Sans MS" panose="030F0702030302020204" pitchFamily="66" charset="0"/>
            </a:endParaRPr>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457200" y="2623344"/>
            <a:ext cx="4038600" cy="3028950"/>
          </a:xfrm>
        </p:spPr>
      </p:pic>
      <p:pic>
        <p:nvPicPr>
          <p:cNvPr id="6" name="Espace réservé du contenu 5"/>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648200" y="2623344"/>
            <a:ext cx="4038600" cy="3028950"/>
          </a:xfrm>
        </p:spPr>
      </p:pic>
    </p:spTree>
    <p:extLst>
      <p:ext uri="{BB962C8B-B14F-4D97-AF65-F5344CB8AC3E}">
        <p14:creationId xmlns:p14="http://schemas.microsoft.com/office/powerpoint/2010/main" xmlns="" val="38416965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1268760"/>
            <a:ext cx="8229600" cy="1143000"/>
          </a:xfrm>
        </p:spPr>
        <p:txBody>
          <a:bodyPr>
            <a:noAutofit/>
          </a:bodyPr>
          <a:lstStyle/>
          <a:p>
            <a:r>
              <a:rPr lang="fr-FR" sz="2400" dirty="0" smtClean="0">
                <a:solidFill>
                  <a:schemeClr val="tx1"/>
                </a:solidFill>
                <a:latin typeface="Comic Sans MS" panose="030F0702030302020204" pitchFamily="66" charset="0"/>
              </a:rPr>
              <a:t>Terminez avec du papier de verre de carrossier très </a:t>
            </a:r>
            <a:r>
              <a:rPr lang="fr-FR" sz="2400" dirty="0" smtClean="0">
                <a:solidFill>
                  <a:schemeClr val="tx1"/>
                </a:solidFill>
                <a:latin typeface="Comic Sans MS" panose="030F0702030302020204" pitchFamily="66" charset="0"/>
              </a:rPr>
              <a:t>fin grain de 1000. N’hésitez </a:t>
            </a:r>
            <a:r>
              <a:rPr lang="fr-FR" sz="2400" dirty="0" smtClean="0">
                <a:solidFill>
                  <a:schemeClr val="tx1"/>
                </a:solidFill>
                <a:latin typeface="Comic Sans MS" panose="030F0702030302020204" pitchFamily="66" charset="0"/>
              </a:rPr>
              <a:t>pas à le mouiller afin d’avoir le meilleur résultat possible. Il est possible éventuellement d’utiliser une polisseuse</a:t>
            </a:r>
            <a:endParaRPr lang="fr-FR" sz="2400" dirty="0">
              <a:solidFill>
                <a:schemeClr val="tx1"/>
              </a:solidFill>
              <a:latin typeface="Comic Sans MS" panose="030F0702030302020204" pitchFamily="66" charset="0"/>
            </a:endParaRPr>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457200" y="2623344"/>
            <a:ext cx="4038600" cy="3028950"/>
          </a:xfrm>
        </p:spPr>
      </p:pic>
      <p:pic>
        <p:nvPicPr>
          <p:cNvPr id="6" name="Espace réservé du contenu 5"/>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648200" y="2623344"/>
            <a:ext cx="4038600" cy="3028950"/>
          </a:xfrm>
        </p:spPr>
      </p:pic>
    </p:spTree>
    <p:extLst>
      <p:ext uri="{BB962C8B-B14F-4D97-AF65-F5344CB8AC3E}">
        <p14:creationId xmlns:p14="http://schemas.microsoft.com/office/powerpoint/2010/main" xmlns="" val="25981315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3568" y="1268760"/>
            <a:ext cx="8136904" cy="3693319"/>
          </a:xfrm>
          <a:prstGeom prst="rect">
            <a:avLst/>
          </a:prstGeom>
        </p:spPr>
        <p:txBody>
          <a:bodyPr wrap="square">
            <a:spAutoFit/>
          </a:bodyPr>
          <a:lstStyle/>
          <a:p>
            <a:r>
              <a:rPr lang="fr-FR" dirty="0" smtClean="0">
                <a:latin typeface="Comic Sans MS" pitchFamily="66" charset="0"/>
              </a:rPr>
              <a:t>Une orgonite peut être vibratoirement très différente suivant les métaux, minéraux et végétaux qui la composent.</a:t>
            </a:r>
          </a:p>
          <a:p>
            <a:endParaRPr lang="fr-FR" dirty="0" smtClean="0">
              <a:latin typeface="Comic Sans MS" pitchFamily="66" charset="0"/>
            </a:endParaRPr>
          </a:p>
          <a:p>
            <a:r>
              <a:rPr lang="fr-FR" dirty="0" smtClean="0">
                <a:latin typeface="Comic Sans MS" pitchFamily="66" charset="0"/>
              </a:rPr>
              <a:t>L'énergie qui se présente pendant la fabrication et qui "informe" l'orgonite est souvent en résonance avec des besoins spécifiques en relation avec certaines problématiques comme par exemple des nœuds géo pathogènes sous le lit amenant à des insomnies, cauchemars et maladies.</a:t>
            </a:r>
          </a:p>
          <a:p>
            <a:r>
              <a:rPr lang="fr-FR" dirty="0" smtClean="0">
                <a:latin typeface="Comic Sans MS" pitchFamily="66" charset="0"/>
              </a:rPr>
              <a:t>Lors de la fabrication, choisissez vos préférences suivant vos besoins, ou plutôt vos intuitions, vous serez surpris des résultats quasi instantanés.</a:t>
            </a:r>
          </a:p>
          <a:p>
            <a:r>
              <a:rPr lang="fr-FR" dirty="0" smtClean="0">
                <a:latin typeface="Comic Sans MS" pitchFamily="66" charset="0"/>
              </a:rPr>
              <a:t/>
            </a:r>
            <a:br>
              <a:rPr lang="fr-FR" dirty="0" smtClean="0">
                <a:latin typeface="Comic Sans MS" pitchFamily="66" charset="0"/>
              </a:rPr>
            </a:br>
            <a:endParaRPr lang="fr-FR" dirty="0" smtClean="0">
              <a:latin typeface="Comic Sans MS" pitchFamily="66" charset="0"/>
            </a:endParaRPr>
          </a:p>
          <a:p>
            <a:r>
              <a:rPr lang="fr-FR" dirty="0" smtClean="0">
                <a:latin typeface="Comic Sans MS" pitchFamily="66" charset="0"/>
              </a:rPr>
              <a:t/>
            </a:r>
            <a:br>
              <a:rPr lang="fr-FR" dirty="0" smtClean="0">
                <a:latin typeface="Comic Sans MS" pitchFamily="66" charset="0"/>
              </a:rPr>
            </a:br>
            <a:endParaRPr lang="fr-FR" dirty="0" smtClean="0">
              <a:latin typeface="Comic Sans MS" pitchFamily="66"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5066" y="1988840"/>
            <a:ext cx="8229600" cy="1143000"/>
          </a:xfrm>
        </p:spPr>
        <p:txBody>
          <a:bodyPr>
            <a:noAutofit/>
          </a:bodyPr>
          <a:lstStyle/>
          <a:p>
            <a:r>
              <a:rPr lang="fr-FR" sz="2400" dirty="0" smtClean="0">
                <a:solidFill>
                  <a:schemeClr val="tx1"/>
                </a:solidFill>
                <a:latin typeface="Comic Sans MS" panose="030F0702030302020204" pitchFamily="66" charset="0"/>
              </a:rPr>
              <a:t>Touche finale, après nettoyage sous l’eau et séchage faire un dernier mélange de résine + durcisseur et étaler une couche très fine de haut en bas sur tout le tour. N’oubliez pas que la résine doit polymériser dans un endroit entre 20 et 30 degrés.</a:t>
            </a:r>
            <a:endParaRPr lang="fr-FR" sz="2400" dirty="0">
              <a:solidFill>
                <a:schemeClr val="tx1"/>
              </a:solidFill>
              <a:latin typeface="Comic Sans MS" panose="030F0702030302020204" pitchFamily="66" charset="0"/>
            </a:endParaRPr>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479914" y="3573016"/>
            <a:ext cx="4038600" cy="3028950"/>
          </a:xfrm>
        </p:spPr>
      </p:pic>
      <p:pic>
        <p:nvPicPr>
          <p:cNvPr id="6" name="Espace réservé du contenu 5"/>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676066" y="3596582"/>
            <a:ext cx="4038600" cy="3028950"/>
          </a:xfrm>
        </p:spPr>
      </p:pic>
    </p:spTree>
    <p:extLst>
      <p:ext uri="{BB962C8B-B14F-4D97-AF65-F5344CB8AC3E}">
        <p14:creationId xmlns:p14="http://schemas.microsoft.com/office/powerpoint/2010/main" xmlns="" val="42256167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692696"/>
            <a:ext cx="8229600" cy="1143000"/>
          </a:xfrm>
        </p:spPr>
        <p:txBody>
          <a:bodyPr>
            <a:normAutofit/>
          </a:bodyPr>
          <a:lstStyle/>
          <a:p>
            <a:r>
              <a:rPr lang="fr-FR" sz="2400" dirty="0" smtClean="0">
                <a:solidFill>
                  <a:schemeClr val="tx1"/>
                </a:solidFill>
                <a:latin typeface="Comic Sans MS" panose="030F0702030302020204" pitchFamily="66" charset="0"/>
              </a:rPr>
              <a:t>Mesure énergétique de l’orgoshungite soit en Bovis soit en pourcents.</a:t>
            </a:r>
            <a:endParaRPr lang="fr-FR" sz="2400" dirty="0">
              <a:solidFill>
                <a:schemeClr val="tx1"/>
              </a:solidFill>
              <a:latin typeface="Comic Sans MS" panose="030F0702030302020204" pitchFamily="66" charset="0"/>
            </a:endParaRPr>
          </a:p>
        </p:txBody>
      </p:sp>
      <p:pic>
        <p:nvPicPr>
          <p:cNvPr id="5" name="Espace réservé du contenu 4" descr="IMG_0415.JPG"/>
          <p:cNvPicPr>
            <a:picLocks noGrp="1" noChangeAspect="1"/>
          </p:cNvPicPr>
          <p:nvPr>
            <p:ph sz="half" idx="1"/>
          </p:nvPr>
        </p:nvPicPr>
        <p:blipFill>
          <a:blip r:embed="rId2" cstate="print"/>
          <a:stretch>
            <a:fillRect/>
          </a:stretch>
        </p:blipFill>
        <p:spPr>
          <a:xfrm>
            <a:off x="457200" y="2623344"/>
            <a:ext cx="4038600" cy="3028950"/>
          </a:xfrm>
        </p:spPr>
      </p:pic>
      <p:pic>
        <p:nvPicPr>
          <p:cNvPr id="6" name="Espace réservé du contenu 5" descr="IMG_0417.JPG"/>
          <p:cNvPicPr>
            <a:picLocks noGrp="1" noChangeAspect="1"/>
          </p:cNvPicPr>
          <p:nvPr>
            <p:ph sz="half" idx="2"/>
          </p:nvPr>
        </p:nvPicPr>
        <p:blipFill>
          <a:blip r:embed="rId3" cstate="print"/>
          <a:stretch>
            <a:fillRect/>
          </a:stretch>
        </p:blipFill>
        <p:spPr>
          <a:xfrm>
            <a:off x="4648200" y="2623344"/>
            <a:ext cx="4038600" cy="3028950"/>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692696"/>
            <a:ext cx="2743200" cy="682400"/>
          </a:xfrm>
        </p:spPr>
        <p:txBody>
          <a:bodyPr/>
          <a:lstStyle/>
          <a:p>
            <a:r>
              <a:rPr lang="fr-FR" dirty="0" smtClean="0"/>
              <a:t>Le pendule</a:t>
            </a:r>
            <a:endParaRPr lang="fr-FR" dirty="0"/>
          </a:p>
        </p:txBody>
      </p:sp>
      <p:sp>
        <p:nvSpPr>
          <p:cNvPr id="4" name="Espace réservé du texte 3"/>
          <p:cNvSpPr>
            <a:spLocks noGrp="1"/>
          </p:cNvSpPr>
          <p:nvPr>
            <p:ph type="body" idx="2"/>
          </p:nvPr>
        </p:nvSpPr>
        <p:spPr>
          <a:xfrm>
            <a:off x="107504" y="1676400"/>
            <a:ext cx="3321496" cy="4572000"/>
          </a:xfrm>
        </p:spPr>
        <p:txBody>
          <a:bodyPr>
            <a:noAutofit/>
          </a:bodyPr>
          <a:lstStyle/>
          <a:p>
            <a:r>
              <a:rPr lang="fr-FR" sz="1800" dirty="0" smtClean="0">
                <a:latin typeface="Comic Sans MS" panose="030F0702030302020204" pitchFamily="66" charset="0"/>
              </a:rPr>
              <a:t>Le pendule se tient de cette façon et ne doit pas être immobile pour avoir des réponse.</a:t>
            </a:r>
          </a:p>
          <a:p>
            <a:r>
              <a:rPr lang="fr-FR" sz="1800" dirty="0" smtClean="0">
                <a:latin typeface="Comic Sans MS" panose="030F0702030302020204" pitchFamily="66" charset="0"/>
              </a:rPr>
              <a:t>Il est impérative de lui appliquer un mouvement d’avant en arrière c’est une manière de le mettre au point neutre. Ensuite de poser la question. Exemple : à quel pourcentage de taux vibratoire mon orgoshungite vibre? Le pendule va alors s’aligner sur un trait du graphique s’il se met à tourner à droite c’est que le taux est infiniment grand. </a:t>
            </a:r>
            <a:endParaRPr lang="fr-FR" sz="1800" dirty="0">
              <a:latin typeface="Comic Sans MS" panose="030F0702030302020204" pitchFamily="66" charset="0"/>
            </a:endParaRPr>
          </a:p>
        </p:txBody>
      </p:sp>
      <p:pic>
        <p:nvPicPr>
          <p:cNvPr id="5" name="Espace réservé du contenu 4" descr="IMG_0418.JPG"/>
          <p:cNvPicPr>
            <a:picLocks noGrp="1" noChangeAspect="1"/>
          </p:cNvPicPr>
          <p:nvPr>
            <p:ph sz="half" idx="1"/>
          </p:nvPr>
        </p:nvPicPr>
        <p:blipFill>
          <a:blip r:embed="rId2" cstate="print"/>
          <a:stretch>
            <a:fillRect/>
          </a:stretch>
        </p:blipFill>
        <p:spPr>
          <a:xfrm>
            <a:off x="3575050" y="2046533"/>
            <a:ext cx="5111750" cy="3831734"/>
          </a:xfr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413338"/>
            <a:ext cx="8640960" cy="3323987"/>
          </a:xfrm>
          <a:prstGeom prst="rect">
            <a:avLst/>
          </a:prstGeom>
        </p:spPr>
        <p:txBody>
          <a:bodyPr wrap="square">
            <a:spAutoFit/>
          </a:bodyPr>
          <a:lstStyle/>
          <a:p>
            <a:r>
              <a:rPr lang="fr-FR" sz="2400" dirty="0">
                <a:latin typeface="Comic Sans MS" panose="030F0702030302020204" pitchFamily="66" charset="0"/>
              </a:rPr>
              <a:t>Je </a:t>
            </a:r>
            <a:r>
              <a:rPr lang="fr-FR" sz="2400" dirty="0" err="1" smtClean="0">
                <a:latin typeface="Comic Sans MS" panose="030F0702030302020204" pitchFamily="66" charset="0"/>
              </a:rPr>
              <a:t>préfers</a:t>
            </a:r>
            <a:r>
              <a:rPr lang="fr-FR" sz="2400" dirty="0" smtClean="0">
                <a:latin typeface="Comic Sans MS" panose="030F0702030302020204" pitchFamily="66" charset="0"/>
              </a:rPr>
              <a:t> </a:t>
            </a:r>
            <a:r>
              <a:rPr lang="fr-FR" sz="2400" dirty="0">
                <a:latin typeface="Comic Sans MS" panose="030F0702030302020204" pitchFamily="66" charset="0"/>
              </a:rPr>
              <a:t>un graphique en </a:t>
            </a:r>
            <a:r>
              <a:rPr lang="fr-FR" sz="2400" dirty="0" smtClean="0">
                <a:latin typeface="Comic Sans MS" panose="030F0702030302020204" pitchFamily="66" charset="0"/>
              </a:rPr>
              <a:t>pourcent qui est totalement neutre </a:t>
            </a:r>
            <a:r>
              <a:rPr lang="fr-FR" sz="2400" dirty="0">
                <a:latin typeface="Comic Sans MS" panose="030F0702030302020204" pitchFamily="66" charset="0"/>
              </a:rPr>
              <a:t>plutôt qu’ </a:t>
            </a:r>
            <a:r>
              <a:rPr lang="fr-FR" sz="2400" dirty="0" smtClean="0">
                <a:latin typeface="Comic Sans MS" panose="030F0702030302020204" pitchFamily="66" charset="0"/>
              </a:rPr>
              <a:t>une unité </a:t>
            </a:r>
            <a:r>
              <a:rPr lang="fr-FR" sz="2400" dirty="0" err="1">
                <a:latin typeface="Comic Sans MS" panose="030F0702030302020204" pitchFamily="66" charset="0"/>
              </a:rPr>
              <a:t>Bovis</a:t>
            </a:r>
            <a:r>
              <a:rPr lang="fr-FR" sz="2400" dirty="0">
                <a:latin typeface="Comic Sans MS" panose="030F0702030302020204" pitchFamily="66" charset="0"/>
              </a:rPr>
              <a:t> </a:t>
            </a:r>
            <a:r>
              <a:rPr lang="fr-FR" sz="2400" dirty="0" smtClean="0">
                <a:latin typeface="Comic Sans MS" panose="030F0702030302020204" pitchFamily="66" charset="0"/>
              </a:rPr>
              <a:t>car, </a:t>
            </a:r>
            <a:r>
              <a:rPr lang="fr-FR" sz="2400" dirty="0">
                <a:latin typeface="Comic Sans MS" panose="030F0702030302020204" pitchFamily="66" charset="0"/>
              </a:rPr>
              <a:t>pour moi quand nous voulons mesurer une grandeur</a:t>
            </a:r>
            <a:r>
              <a:rPr lang="fr-FR" sz="2400" dirty="0" smtClean="0">
                <a:latin typeface="Comic Sans MS" panose="030F0702030302020204" pitchFamily="66" charset="0"/>
              </a:rPr>
              <a:t>, quelle </a:t>
            </a:r>
            <a:r>
              <a:rPr lang="fr-FR" sz="2400" dirty="0" err="1" smtClean="0">
                <a:latin typeface="Comic Sans MS" panose="030F0702030302020204" pitchFamily="66" charset="0"/>
              </a:rPr>
              <a:t>quelle</a:t>
            </a:r>
            <a:r>
              <a:rPr lang="fr-FR" sz="2400" dirty="0" smtClean="0">
                <a:latin typeface="Comic Sans MS" panose="030F0702030302020204" pitchFamily="66" charset="0"/>
              </a:rPr>
              <a:t> soit, </a:t>
            </a:r>
            <a:r>
              <a:rPr lang="fr-FR" sz="2400" dirty="0">
                <a:latin typeface="Comic Sans MS" panose="030F0702030302020204" pitchFamily="66" charset="0"/>
              </a:rPr>
              <a:t>il </a:t>
            </a:r>
            <a:r>
              <a:rPr lang="fr-FR" sz="2400" dirty="0" smtClean="0">
                <a:latin typeface="Comic Sans MS" panose="030F0702030302020204" pitchFamily="66" charset="0"/>
              </a:rPr>
              <a:t>est </a:t>
            </a:r>
            <a:r>
              <a:rPr lang="fr-FR" sz="2400" dirty="0">
                <a:latin typeface="Comic Sans MS" panose="030F0702030302020204" pitchFamily="66" charset="0"/>
              </a:rPr>
              <a:t>impérativement </a:t>
            </a:r>
            <a:r>
              <a:rPr lang="fr-FR" sz="2400" dirty="0" smtClean="0">
                <a:latin typeface="Comic Sans MS" panose="030F0702030302020204" pitchFamily="66" charset="0"/>
              </a:rPr>
              <a:t>de définir au préalable </a:t>
            </a:r>
            <a:r>
              <a:rPr lang="fr-FR" sz="2400" dirty="0">
                <a:latin typeface="Comic Sans MS" panose="030F0702030302020204" pitchFamily="66" charset="0"/>
              </a:rPr>
              <a:t>une unité étalon. La question est la suivante : comment mesurer  un degré de l’unité </a:t>
            </a:r>
            <a:r>
              <a:rPr lang="fr-FR" sz="2400" dirty="0" err="1" smtClean="0">
                <a:latin typeface="Comic Sans MS" panose="030F0702030302020204" pitchFamily="66" charset="0"/>
              </a:rPr>
              <a:t>Bovis</a:t>
            </a:r>
            <a:r>
              <a:rPr lang="fr-FR" sz="2400" dirty="0" smtClean="0">
                <a:latin typeface="Comic Sans MS" panose="030F0702030302020204" pitchFamily="66" charset="0"/>
              </a:rPr>
              <a:t>, sans mesure étalon. C’est comme mesurer un objet d’un centimètre alors que personne n’a encore défini ce que représente physiquement un centimètre.</a:t>
            </a:r>
          </a:p>
          <a:p>
            <a:r>
              <a:rPr lang="fr-FR" dirty="0" smtClean="0">
                <a:latin typeface="Comic Sans MS" panose="030F0702030302020204" pitchFamily="66" charset="0"/>
              </a:rPr>
              <a:t> </a:t>
            </a:r>
            <a:endParaRPr lang="fr-FR" dirty="0">
              <a:latin typeface="Comic Sans MS" panose="030F0702030302020204" pitchFamily="66" charset="0"/>
            </a:endParaRPr>
          </a:p>
        </p:txBody>
      </p:sp>
    </p:spTree>
    <p:extLst>
      <p:ext uri="{BB962C8B-B14F-4D97-AF65-F5344CB8AC3E}">
        <p14:creationId xmlns:p14="http://schemas.microsoft.com/office/powerpoint/2010/main" xmlns="" val="20571937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400" dirty="0" smtClean="0"/>
              <a:t>Liste du matériel et des fournisseurs</a:t>
            </a:r>
            <a:endParaRPr lang="fr-FR" sz="4400"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xmlns="" val="2996569204"/>
              </p:ext>
            </p:extLst>
          </p:nvPr>
        </p:nvGraphicFramePr>
        <p:xfrm>
          <a:off x="457200" y="1935166"/>
          <a:ext cx="8229600" cy="4507261"/>
        </p:xfrm>
        <a:graphic>
          <a:graphicData uri="http://schemas.openxmlformats.org/drawingml/2006/table">
            <a:tbl>
              <a:tblPr firstRow="1" bandRow="1">
                <a:tableStyleId>{5C22544A-7EE6-4342-B048-85BDC9FD1C3A}</a:tableStyleId>
              </a:tblPr>
              <a:tblGrid>
                <a:gridCol w="2602632"/>
                <a:gridCol w="2592288"/>
                <a:gridCol w="3034680"/>
              </a:tblGrid>
              <a:tr h="486017">
                <a:tc>
                  <a:txBody>
                    <a:bodyPr/>
                    <a:lstStyle/>
                    <a:p>
                      <a:pPr algn="l" fontAlgn="b"/>
                      <a:r>
                        <a:rPr lang="fr-FR" sz="2800" b="1" i="0" u="none" strike="noStrike" dirty="0" smtClean="0">
                          <a:solidFill>
                            <a:srgbClr val="000000"/>
                          </a:solidFill>
                          <a:latin typeface="Calibri"/>
                        </a:rPr>
                        <a:t>Matériaux</a:t>
                      </a:r>
                      <a:endParaRPr lang="fr-FR" sz="2800" b="1" i="0" u="none" strike="noStrike" dirty="0">
                        <a:solidFill>
                          <a:srgbClr val="000000"/>
                        </a:solidFill>
                        <a:latin typeface="Calibri"/>
                      </a:endParaRPr>
                    </a:p>
                  </a:txBody>
                  <a:tcPr marL="9525" marR="9525" marT="9525" marB="0" anchor="b">
                    <a:blipFill dpi="0" rotWithShape="1">
                      <a:blip r:embed="rId2">
                        <a:alphaModFix amt="72000"/>
                      </a:blip>
                      <a:srcRect/>
                      <a:tile tx="0" ty="0" sx="100000" sy="100000" flip="none" algn="tl"/>
                    </a:blipFill>
                  </a:tcPr>
                </a:tc>
                <a:tc>
                  <a:txBody>
                    <a:bodyPr/>
                    <a:lstStyle/>
                    <a:p>
                      <a:pPr algn="l" fontAlgn="b"/>
                      <a:r>
                        <a:rPr lang="fr-FR" sz="2800" b="1" i="0" u="none" strike="noStrike" dirty="0" smtClean="0">
                          <a:solidFill>
                            <a:srgbClr val="000000"/>
                          </a:solidFill>
                          <a:latin typeface="Calibri"/>
                        </a:rPr>
                        <a:t>Fournisseurs</a:t>
                      </a:r>
                      <a:endParaRPr lang="fr-FR" sz="2800" b="1" i="0" u="none" strike="noStrike" dirty="0">
                        <a:solidFill>
                          <a:srgbClr val="000000"/>
                        </a:solidFill>
                        <a:latin typeface="Calibri"/>
                      </a:endParaRPr>
                    </a:p>
                  </a:txBody>
                  <a:tcPr marL="9525" marR="9525" marT="9525" marB="0" anchor="b">
                    <a:blipFill dpi="0" rotWithShape="1">
                      <a:blip r:embed="rId2">
                        <a:alphaModFix amt="72000"/>
                      </a:blip>
                      <a:srcRect/>
                      <a:tile tx="0" ty="0" sx="100000" sy="100000" flip="none" algn="tl"/>
                    </a:blipFill>
                  </a:tcPr>
                </a:tc>
                <a:tc>
                  <a:txBody>
                    <a:bodyPr/>
                    <a:lstStyle/>
                    <a:p>
                      <a:pPr algn="l" fontAlgn="b"/>
                      <a:r>
                        <a:rPr lang="fr-FR" sz="2800" b="1" i="0" u="none" strike="noStrike" dirty="0" smtClean="0">
                          <a:solidFill>
                            <a:srgbClr val="000000"/>
                          </a:solidFill>
                          <a:latin typeface="Calibri"/>
                        </a:rPr>
                        <a:t>Adresses </a:t>
                      </a:r>
                      <a:r>
                        <a:rPr lang="fr-FR" sz="2800" b="1" i="0" u="none" strike="noStrike" dirty="0">
                          <a:solidFill>
                            <a:srgbClr val="000000"/>
                          </a:solidFill>
                          <a:latin typeface="Calibri"/>
                        </a:rPr>
                        <a:t>internet</a:t>
                      </a:r>
                    </a:p>
                  </a:txBody>
                  <a:tcPr marL="9525" marR="9525" marT="9525" marB="0" anchor="b">
                    <a:blipFill dpi="0" rotWithShape="1">
                      <a:blip r:embed="rId2">
                        <a:alphaModFix amt="72000"/>
                      </a:blip>
                      <a:srcRect/>
                      <a:tile tx="0" ty="0" sx="100000" sy="100000" flip="none" algn="tl"/>
                    </a:blipFill>
                  </a:tcPr>
                </a:tc>
              </a:tr>
              <a:tr h="486017">
                <a:tc>
                  <a:txBody>
                    <a:bodyPr/>
                    <a:lstStyle/>
                    <a:p>
                      <a:pPr algn="l" fontAlgn="b"/>
                      <a:r>
                        <a:rPr lang="fr-FR" sz="2000" b="1" i="0" u="none" strike="noStrike" dirty="0" smtClean="0">
                          <a:solidFill>
                            <a:srgbClr val="000000"/>
                          </a:solidFill>
                          <a:latin typeface="Calibri"/>
                        </a:rPr>
                        <a:t>Cristaux </a:t>
                      </a:r>
                      <a:r>
                        <a:rPr lang="fr-FR" sz="2000" b="1" i="0" u="none" strike="noStrike" dirty="0">
                          <a:solidFill>
                            <a:srgbClr val="000000"/>
                          </a:solidFill>
                          <a:latin typeface="Calibri"/>
                        </a:rPr>
                        <a:t>de roche bi terminés</a:t>
                      </a:r>
                    </a:p>
                  </a:txBody>
                  <a:tcPr marL="9525" marR="9525" marT="9525" marB="0" anchor="b">
                    <a:blipFill dpi="0" rotWithShape="1">
                      <a:blip r:embed="rId2">
                        <a:alphaModFix amt="72000"/>
                      </a:blip>
                      <a:srcRect/>
                      <a:tile tx="0" ty="0" sx="100000" sy="100000" flip="none" algn="tl"/>
                    </a:blipFill>
                  </a:tcPr>
                </a:tc>
                <a:tc>
                  <a:txBody>
                    <a:bodyPr/>
                    <a:lstStyle/>
                    <a:p>
                      <a:pPr algn="l" fontAlgn="b"/>
                      <a:r>
                        <a:rPr lang="fr-FR" sz="2000" b="1" i="0" u="sng" strike="noStrike" dirty="0" smtClean="0">
                          <a:solidFill>
                            <a:schemeClr val="tx1"/>
                          </a:solidFill>
                          <a:latin typeface="Calibri"/>
                        </a:rPr>
                        <a:t>Quartz</a:t>
                      </a:r>
                      <a:r>
                        <a:rPr lang="fr-FR" sz="2000" b="1" i="0" u="sng" strike="noStrike" baseline="0" dirty="0" smtClean="0">
                          <a:solidFill>
                            <a:schemeClr val="tx1"/>
                          </a:solidFill>
                          <a:latin typeface="Calibri"/>
                        </a:rPr>
                        <a:t> store</a:t>
                      </a:r>
                      <a:endParaRPr lang="fr-FR" sz="2000" b="1" i="0" u="sng" strike="noStrike" dirty="0">
                        <a:solidFill>
                          <a:schemeClr val="tx1"/>
                        </a:solidFill>
                        <a:latin typeface="Calibri"/>
                      </a:endParaRPr>
                    </a:p>
                  </a:txBody>
                  <a:tcPr marL="9525" marR="9525" marT="9525" marB="0" anchor="b">
                    <a:blipFill dpi="0" rotWithShape="1">
                      <a:blip r:embed="rId2">
                        <a:alphaModFix amt="72000"/>
                      </a:blip>
                      <a:srcRect/>
                      <a:tile tx="0" ty="0" sx="100000" sy="100000" flip="none" algn="tl"/>
                    </a:blipFill>
                  </a:tcPr>
                </a:tc>
                <a:tc>
                  <a:txBody>
                    <a:bodyPr/>
                    <a:lstStyle/>
                    <a:p>
                      <a:pPr algn="l" fontAlgn="b"/>
                      <a:r>
                        <a:rPr lang="fr-FR" sz="2000" b="1" i="0" u="sng" strike="noStrike" dirty="0">
                          <a:solidFill>
                            <a:schemeClr val="tx1"/>
                          </a:solidFill>
                          <a:latin typeface="Calibri"/>
                          <a:hlinkClick r:id="rId3"/>
                        </a:rPr>
                        <a:t>www.quartz-store.com</a:t>
                      </a:r>
                      <a:endParaRPr lang="fr-FR" sz="2000" b="1" i="0" u="sng" strike="noStrike" dirty="0">
                        <a:solidFill>
                          <a:schemeClr val="tx1"/>
                        </a:solidFill>
                        <a:latin typeface="Calibri"/>
                      </a:endParaRPr>
                    </a:p>
                  </a:txBody>
                  <a:tcPr marL="9525" marR="9525" marT="9525" marB="0" anchor="b">
                    <a:blipFill dpi="0" rotWithShape="1">
                      <a:blip r:embed="rId2">
                        <a:alphaModFix amt="72000"/>
                      </a:blip>
                      <a:srcRect/>
                      <a:tile tx="0" ty="0" sx="100000" sy="100000" flip="none" algn="tl"/>
                    </a:blipFill>
                  </a:tcPr>
                </a:tc>
              </a:tr>
              <a:tr h="486017">
                <a:tc>
                  <a:txBody>
                    <a:bodyPr/>
                    <a:lstStyle/>
                    <a:p>
                      <a:pPr algn="l" fontAlgn="b"/>
                      <a:r>
                        <a:rPr lang="fr-FR" sz="2000" b="1" i="0" u="none" strike="noStrike" dirty="0">
                          <a:solidFill>
                            <a:srgbClr val="000000"/>
                          </a:solidFill>
                          <a:latin typeface="Calibri"/>
                        </a:rPr>
                        <a:t>Résine polyester</a:t>
                      </a:r>
                    </a:p>
                  </a:txBody>
                  <a:tcPr marL="9525" marR="9525" marT="9525" marB="0" anchor="b">
                    <a:blipFill dpi="0" rotWithShape="1">
                      <a:blip r:embed="rId2">
                        <a:alphaModFix amt="72000"/>
                      </a:blip>
                      <a:srcRect/>
                      <a:tile tx="0" ty="0" sx="100000" sy="100000" flip="none" algn="tl"/>
                    </a:blipFill>
                  </a:tcPr>
                </a:tc>
                <a:tc>
                  <a:txBody>
                    <a:bodyPr/>
                    <a:lstStyle/>
                    <a:p>
                      <a:pPr algn="l" fontAlgn="b"/>
                      <a:r>
                        <a:rPr lang="fr-FR" sz="2000" b="1" i="0" u="none" strike="noStrike" dirty="0">
                          <a:solidFill>
                            <a:srgbClr val="000000"/>
                          </a:solidFill>
                          <a:latin typeface="Calibri"/>
                        </a:rPr>
                        <a:t>esprit composite</a:t>
                      </a:r>
                    </a:p>
                  </a:txBody>
                  <a:tcPr marL="9525" marR="9525" marT="9525" marB="0" anchor="b">
                    <a:blipFill dpi="0" rotWithShape="1">
                      <a:blip r:embed="rId2">
                        <a:alphaModFix amt="72000"/>
                      </a:blip>
                      <a:srcRect/>
                      <a:tile tx="0" ty="0" sx="100000" sy="100000" flip="none" algn="tl"/>
                    </a:blipFill>
                  </a:tcPr>
                </a:tc>
                <a:tc>
                  <a:txBody>
                    <a:bodyPr/>
                    <a:lstStyle/>
                    <a:p>
                      <a:pPr algn="l" fontAlgn="b"/>
                      <a:r>
                        <a:rPr lang="fr-FR" sz="2000" b="1" i="0" u="sng" strike="noStrike" dirty="0">
                          <a:solidFill>
                            <a:schemeClr val="accent6">
                              <a:lumMod val="75000"/>
                            </a:schemeClr>
                          </a:solidFill>
                          <a:latin typeface="Calibri"/>
                          <a:hlinkClick r:id="rId4"/>
                        </a:rPr>
                        <a:t>www.espritcomposite.com</a:t>
                      </a:r>
                      <a:endParaRPr lang="fr-FR" sz="2000" b="1" i="0" u="sng" strike="noStrike" dirty="0">
                        <a:solidFill>
                          <a:schemeClr val="accent6">
                            <a:lumMod val="75000"/>
                          </a:schemeClr>
                        </a:solidFill>
                        <a:latin typeface="Calibri"/>
                      </a:endParaRPr>
                    </a:p>
                  </a:txBody>
                  <a:tcPr marL="9525" marR="9525" marT="9525" marB="0" anchor="b">
                    <a:blipFill dpi="0" rotWithShape="1">
                      <a:blip r:embed="rId2">
                        <a:alphaModFix amt="72000"/>
                      </a:blip>
                      <a:srcRect/>
                      <a:tile tx="0" ty="0" sx="100000" sy="100000" flip="none" algn="tl"/>
                    </a:blipFill>
                  </a:tcPr>
                </a:tc>
              </a:tr>
              <a:tr h="486017">
                <a:tc>
                  <a:txBody>
                    <a:bodyPr/>
                    <a:lstStyle/>
                    <a:p>
                      <a:pPr algn="l" fontAlgn="b"/>
                      <a:r>
                        <a:rPr lang="fr-FR" sz="2000" b="1" i="0" u="none" strike="noStrike" dirty="0">
                          <a:solidFill>
                            <a:srgbClr val="000000"/>
                          </a:solidFill>
                          <a:latin typeface="Calibri"/>
                        </a:rPr>
                        <a:t>Shungite (poudre)</a:t>
                      </a:r>
                    </a:p>
                  </a:txBody>
                  <a:tcPr marL="9525" marR="9525" marT="9525" marB="0" anchor="b">
                    <a:blipFill dpi="0" rotWithShape="1">
                      <a:blip r:embed="rId2">
                        <a:alphaModFix amt="72000"/>
                      </a:blip>
                      <a:srcRect/>
                      <a:tile tx="0" ty="0" sx="100000" sy="100000" flip="none" algn="tl"/>
                    </a:blipFill>
                  </a:tcPr>
                </a:tc>
                <a:tc>
                  <a:txBody>
                    <a:bodyPr/>
                    <a:lstStyle/>
                    <a:p>
                      <a:pPr algn="l" fontAlgn="b"/>
                      <a:r>
                        <a:rPr lang="fr-FR" sz="2000" b="1" i="0" u="none" strike="noStrike" dirty="0" smtClean="0">
                          <a:solidFill>
                            <a:srgbClr val="000000"/>
                          </a:solidFill>
                          <a:latin typeface="Calibri"/>
                        </a:rPr>
                        <a:t>Shungite.fr</a:t>
                      </a:r>
                      <a:endParaRPr lang="fr-FR" sz="2000" b="1" i="0" u="none" strike="noStrike" dirty="0">
                        <a:solidFill>
                          <a:srgbClr val="000000"/>
                        </a:solidFill>
                        <a:latin typeface="Calibri"/>
                      </a:endParaRPr>
                    </a:p>
                  </a:txBody>
                  <a:tcPr marL="9525" marR="9525" marT="9525" marB="0" anchor="b">
                    <a:blipFill dpi="0" rotWithShape="1">
                      <a:blip r:embed="rId2">
                        <a:alphaModFix amt="72000"/>
                      </a:blip>
                      <a:srcRect/>
                      <a:tile tx="0" ty="0" sx="100000" sy="100000" flip="none" algn="tl"/>
                    </a:blipFill>
                  </a:tcPr>
                </a:tc>
                <a:tc>
                  <a:txBody>
                    <a:bodyPr/>
                    <a:lstStyle/>
                    <a:p>
                      <a:pPr algn="l" fontAlgn="b"/>
                      <a:r>
                        <a:rPr lang="fr-FR" sz="2000" b="1" i="0" u="sng" strike="noStrike" dirty="0">
                          <a:solidFill>
                            <a:schemeClr val="tx1"/>
                          </a:solidFill>
                          <a:latin typeface="Calibri"/>
                          <a:hlinkClick r:id="rId5"/>
                        </a:rPr>
                        <a:t>www.shungite.fr</a:t>
                      </a:r>
                      <a:endParaRPr lang="fr-FR" sz="2000" b="1" i="0" u="sng" strike="noStrike" dirty="0">
                        <a:solidFill>
                          <a:schemeClr val="tx1"/>
                        </a:solidFill>
                        <a:latin typeface="Calibri"/>
                      </a:endParaRPr>
                    </a:p>
                  </a:txBody>
                  <a:tcPr marL="9525" marR="9525" marT="9525" marB="0" anchor="b">
                    <a:blipFill dpi="0" rotWithShape="1">
                      <a:blip r:embed="rId2">
                        <a:alphaModFix amt="72000"/>
                      </a:blip>
                      <a:srcRect/>
                      <a:tile tx="0" ty="0" sx="100000" sy="100000" flip="none" algn="tl"/>
                    </a:blipFill>
                  </a:tcPr>
                </a:tc>
              </a:tr>
              <a:tr h="486017">
                <a:tc>
                  <a:txBody>
                    <a:bodyPr/>
                    <a:lstStyle/>
                    <a:p>
                      <a:pPr algn="l" fontAlgn="b"/>
                      <a:r>
                        <a:rPr lang="fr-FR" sz="2000" b="1" i="0" u="none" strike="noStrike" dirty="0" smtClean="0">
                          <a:solidFill>
                            <a:srgbClr val="000000"/>
                          </a:solidFill>
                          <a:latin typeface="Calibri"/>
                        </a:rPr>
                        <a:t>Seringues </a:t>
                      </a:r>
                      <a:endParaRPr lang="fr-FR" sz="2000" b="1" i="0" u="none" strike="noStrike" dirty="0">
                        <a:solidFill>
                          <a:srgbClr val="000000"/>
                        </a:solidFill>
                        <a:latin typeface="Calibri"/>
                      </a:endParaRPr>
                    </a:p>
                  </a:txBody>
                  <a:tcPr marL="9525" marR="9525" marT="9525" marB="0" anchor="b">
                    <a:blipFill dpi="0" rotWithShape="1">
                      <a:blip r:embed="rId2">
                        <a:alphaModFix amt="72000"/>
                      </a:blip>
                      <a:srcRect/>
                      <a:tile tx="0" ty="0" sx="100000" sy="100000" flip="none" algn="tl"/>
                    </a:blipFill>
                  </a:tcPr>
                </a:tc>
                <a:tc>
                  <a:txBody>
                    <a:bodyPr/>
                    <a:lstStyle/>
                    <a:p>
                      <a:pPr algn="l" fontAlgn="b"/>
                      <a:r>
                        <a:rPr lang="fr-FR" sz="2000" b="1" i="0" u="none" strike="noStrike" dirty="0">
                          <a:solidFill>
                            <a:srgbClr val="000000"/>
                          </a:solidFill>
                          <a:latin typeface="Calibri"/>
                        </a:rPr>
                        <a:t>Pharmacies</a:t>
                      </a:r>
                    </a:p>
                  </a:txBody>
                  <a:tcPr marL="9525" marR="9525" marT="9525" marB="0" anchor="b">
                    <a:blipFill dpi="0" rotWithShape="1">
                      <a:blip r:embed="rId2">
                        <a:alphaModFix amt="72000"/>
                      </a:blip>
                      <a:srcRect/>
                      <a:tile tx="0" ty="0" sx="100000" sy="100000" flip="none" algn="tl"/>
                    </a:blipFill>
                  </a:tcPr>
                </a:tc>
                <a:tc>
                  <a:txBody>
                    <a:bodyPr/>
                    <a:lstStyle/>
                    <a:p>
                      <a:pPr algn="l" fontAlgn="b"/>
                      <a:r>
                        <a:rPr lang="fr-FR" sz="2000" b="1" i="0" u="none" strike="noStrike" dirty="0">
                          <a:solidFill>
                            <a:schemeClr val="tx1"/>
                          </a:solidFill>
                          <a:latin typeface="Calibri"/>
                        </a:rPr>
                        <a:t> </a:t>
                      </a:r>
                    </a:p>
                  </a:txBody>
                  <a:tcPr marL="9525" marR="9525" marT="9525" marB="0" anchor="b">
                    <a:blipFill dpi="0" rotWithShape="1">
                      <a:blip r:embed="rId2">
                        <a:alphaModFix amt="72000"/>
                      </a:blip>
                      <a:srcRect/>
                      <a:tile tx="0" ty="0" sx="100000" sy="100000" flip="none" algn="tl"/>
                    </a:blipFill>
                  </a:tcPr>
                </a:tc>
              </a:tr>
              <a:tr h="486017">
                <a:tc>
                  <a:txBody>
                    <a:bodyPr/>
                    <a:lstStyle/>
                    <a:p>
                      <a:pPr algn="l" fontAlgn="b"/>
                      <a:r>
                        <a:rPr lang="fr-FR" sz="2000" b="1" i="0" u="none" strike="noStrike" dirty="0">
                          <a:solidFill>
                            <a:srgbClr val="000000"/>
                          </a:solidFill>
                          <a:latin typeface="Calibri"/>
                        </a:rPr>
                        <a:t>Fleur de vie</a:t>
                      </a:r>
                    </a:p>
                  </a:txBody>
                  <a:tcPr marL="9525" marR="9525" marT="9525" marB="0" anchor="b">
                    <a:blipFill dpi="0" rotWithShape="1">
                      <a:blip r:embed="rId2">
                        <a:alphaModFix amt="72000"/>
                      </a:blip>
                      <a:srcRect/>
                      <a:tile tx="0" ty="0" sx="100000" sy="100000" flip="none" algn="tl"/>
                    </a:blipFill>
                  </a:tcPr>
                </a:tc>
                <a:tc>
                  <a:txBody>
                    <a:bodyPr/>
                    <a:lstStyle/>
                    <a:p>
                      <a:pPr algn="l" fontAlgn="b"/>
                      <a:r>
                        <a:rPr lang="fr-FR" sz="2000" b="1" i="0" u="none" strike="noStrike" dirty="0">
                          <a:solidFill>
                            <a:srgbClr val="000000"/>
                          </a:solidFill>
                          <a:latin typeface="Calibri"/>
                        </a:rPr>
                        <a:t>Stéphane Cardinaux</a:t>
                      </a:r>
                    </a:p>
                  </a:txBody>
                  <a:tcPr marL="9525" marR="9525" marT="9525" marB="0" anchor="b">
                    <a:blipFill dpi="0" rotWithShape="1">
                      <a:blip r:embed="rId2">
                        <a:alphaModFix amt="72000"/>
                      </a:blip>
                      <a:srcRect/>
                      <a:tile tx="0" ty="0" sx="100000" sy="100000" flip="none" algn="tl"/>
                    </a:blipFill>
                  </a:tcPr>
                </a:tc>
                <a:tc>
                  <a:txBody>
                    <a:bodyPr/>
                    <a:lstStyle/>
                    <a:p>
                      <a:pPr algn="l" fontAlgn="b"/>
                      <a:r>
                        <a:rPr lang="fr-FR" sz="2000" b="1" i="0" u="sng" strike="noStrike" dirty="0">
                          <a:solidFill>
                            <a:schemeClr val="tx1"/>
                          </a:solidFill>
                          <a:latin typeface="Calibri"/>
                          <a:hlinkClick r:id="rId6"/>
                        </a:rPr>
                        <a:t>www.geniedulieu.ch</a:t>
                      </a:r>
                      <a:endParaRPr lang="fr-FR" sz="2000" b="1" i="0" u="sng" strike="noStrike" dirty="0">
                        <a:solidFill>
                          <a:schemeClr val="tx1"/>
                        </a:solidFill>
                        <a:latin typeface="Calibri"/>
                      </a:endParaRPr>
                    </a:p>
                  </a:txBody>
                  <a:tcPr marL="9525" marR="9525" marT="9525" marB="0" anchor="b">
                    <a:blipFill dpi="0" rotWithShape="1">
                      <a:blip r:embed="rId2">
                        <a:alphaModFix amt="72000"/>
                      </a:blip>
                      <a:srcRect/>
                      <a:tile tx="0" ty="0" sx="100000" sy="100000" flip="none" algn="tl"/>
                    </a:blipFill>
                  </a:tcPr>
                </a:tc>
              </a:tr>
              <a:tr h="486017">
                <a:tc>
                  <a:txBody>
                    <a:bodyPr/>
                    <a:lstStyle/>
                    <a:p>
                      <a:pPr algn="l" fontAlgn="b"/>
                      <a:r>
                        <a:rPr lang="fr-FR" sz="2000" b="1" i="0" u="none" strike="noStrike" dirty="0" smtClean="0">
                          <a:solidFill>
                            <a:srgbClr val="000000"/>
                          </a:solidFill>
                          <a:latin typeface="Calibri"/>
                        </a:rPr>
                        <a:t>Pierres</a:t>
                      </a:r>
                      <a:r>
                        <a:rPr lang="fr-FR" sz="2000" b="1" i="0" u="none" strike="noStrike" baseline="0" dirty="0" smtClean="0">
                          <a:solidFill>
                            <a:srgbClr val="000000"/>
                          </a:solidFill>
                          <a:latin typeface="Calibri"/>
                        </a:rPr>
                        <a:t> </a:t>
                      </a:r>
                      <a:r>
                        <a:rPr lang="fr-FR" sz="2000" b="1" i="0" u="none" strike="noStrike" dirty="0" smtClean="0">
                          <a:solidFill>
                            <a:srgbClr val="000000"/>
                          </a:solidFill>
                          <a:latin typeface="Calibri"/>
                        </a:rPr>
                        <a:t> </a:t>
                      </a:r>
                      <a:r>
                        <a:rPr lang="fr-FR" sz="2000" b="1" i="0" u="none" strike="noStrike" dirty="0">
                          <a:solidFill>
                            <a:srgbClr val="000000"/>
                          </a:solidFill>
                          <a:latin typeface="Calibri"/>
                        </a:rPr>
                        <a:t>en  tous genres</a:t>
                      </a:r>
                    </a:p>
                  </a:txBody>
                  <a:tcPr marL="9525" marR="9525" marT="9525" marB="0" anchor="b">
                    <a:blipFill dpi="0" rotWithShape="1">
                      <a:blip r:embed="rId2">
                        <a:alphaModFix amt="72000"/>
                      </a:blip>
                      <a:srcRect/>
                      <a:tile tx="0" ty="0" sx="100000" sy="100000" flip="none" algn="tl"/>
                    </a:blipFill>
                  </a:tcPr>
                </a:tc>
                <a:tc>
                  <a:txBody>
                    <a:bodyPr/>
                    <a:lstStyle/>
                    <a:p>
                      <a:pPr algn="l" fontAlgn="b"/>
                      <a:r>
                        <a:rPr lang="fr-FR" sz="2000" b="1" i="0" u="none" strike="noStrike" dirty="0" smtClean="0">
                          <a:solidFill>
                            <a:srgbClr val="000000"/>
                          </a:solidFill>
                          <a:latin typeface="Calibri"/>
                        </a:rPr>
                        <a:t>Minéral </a:t>
                      </a:r>
                      <a:r>
                        <a:rPr lang="fr-FR" sz="2000" b="1" i="0" u="none" strike="noStrike" dirty="0">
                          <a:solidFill>
                            <a:srgbClr val="000000"/>
                          </a:solidFill>
                          <a:latin typeface="Calibri"/>
                        </a:rPr>
                        <a:t>do </a:t>
                      </a:r>
                      <a:r>
                        <a:rPr lang="fr-FR" sz="2000" b="1" i="0" u="none" strike="noStrike" dirty="0" smtClean="0">
                          <a:solidFill>
                            <a:srgbClr val="000000"/>
                          </a:solidFill>
                          <a:latin typeface="Calibri"/>
                        </a:rPr>
                        <a:t>Brasil</a:t>
                      </a:r>
                      <a:endParaRPr lang="fr-FR" sz="2000" b="1" i="0" u="none" strike="noStrike" dirty="0">
                        <a:solidFill>
                          <a:srgbClr val="000000"/>
                        </a:solidFill>
                        <a:latin typeface="Calibri"/>
                      </a:endParaRPr>
                    </a:p>
                  </a:txBody>
                  <a:tcPr marL="9525" marR="9525" marT="9525" marB="0" anchor="b">
                    <a:blipFill dpi="0" rotWithShape="1">
                      <a:blip r:embed="rId2">
                        <a:alphaModFix amt="72000"/>
                      </a:blip>
                      <a:srcRect/>
                      <a:tile tx="0" ty="0" sx="100000" sy="100000" flip="none" algn="tl"/>
                    </a:blipFill>
                  </a:tcPr>
                </a:tc>
                <a:tc>
                  <a:txBody>
                    <a:bodyPr/>
                    <a:lstStyle/>
                    <a:p>
                      <a:pPr algn="l" fontAlgn="b"/>
                      <a:r>
                        <a:rPr lang="fr-FR" sz="2000" b="1" i="0" u="sng" strike="noStrike" dirty="0">
                          <a:solidFill>
                            <a:schemeClr val="tx1"/>
                          </a:solidFill>
                          <a:latin typeface="Calibri"/>
                          <a:hlinkClick r:id="rId7"/>
                        </a:rPr>
                        <a:t>www.midobras.com</a:t>
                      </a:r>
                      <a:endParaRPr lang="fr-FR" sz="2000" b="1" i="0" u="sng" strike="noStrike" dirty="0">
                        <a:solidFill>
                          <a:schemeClr val="tx1"/>
                        </a:solidFill>
                        <a:latin typeface="Calibri"/>
                      </a:endParaRPr>
                    </a:p>
                  </a:txBody>
                  <a:tcPr marL="9525" marR="9525" marT="9525" marB="0" anchor="b">
                    <a:blipFill dpi="0" rotWithShape="1">
                      <a:blip r:embed="rId2">
                        <a:alphaModFix amt="72000"/>
                      </a:blip>
                      <a:srcRect/>
                      <a:tile tx="0" ty="0" sx="100000" sy="100000" flip="none" algn="tl"/>
                    </a:blipFill>
                  </a:tcPr>
                </a:tc>
              </a:tr>
              <a:tr h="486017">
                <a:tc>
                  <a:txBody>
                    <a:bodyPr/>
                    <a:lstStyle/>
                    <a:p>
                      <a:pPr algn="l" fontAlgn="b"/>
                      <a:r>
                        <a:rPr lang="fr-FR" sz="2000" b="1" i="0" u="none" strike="noStrike" dirty="0" smtClean="0">
                          <a:solidFill>
                            <a:srgbClr val="000000"/>
                          </a:solidFill>
                          <a:latin typeface="Calibri"/>
                        </a:rPr>
                        <a:t>Copeaux </a:t>
                      </a:r>
                      <a:r>
                        <a:rPr lang="fr-FR" sz="2000" b="1" i="0" u="none" strike="noStrike" dirty="0">
                          <a:solidFill>
                            <a:srgbClr val="000000"/>
                          </a:solidFill>
                          <a:latin typeface="Calibri"/>
                        </a:rPr>
                        <a:t>de métaux</a:t>
                      </a:r>
                    </a:p>
                  </a:txBody>
                  <a:tcPr marL="9525" marR="9525" marT="9525" marB="0" anchor="b">
                    <a:blipFill dpi="0" rotWithShape="1">
                      <a:blip r:embed="rId2">
                        <a:alphaModFix amt="72000"/>
                      </a:blip>
                      <a:srcRect/>
                      <a:tile tx="0" ty="0" sx="100000" sy="100000" flip="none" algn="tl"/>
                    </a:blipFill>
                  </a:tcPr>
                </a:tc>
                <a:tc>
                  <a:txBody>
                    <a:bodyPr/>
                    <a:lstStyle/>
                    <a:p>
                      <a:pPr algn="l" fontAlgn="b"/>
                      <a:r>
                        <a:rPr lang="fr-FR" sz="2000" b="1" i="0" u="none" strike="noStrike" dirty="0" smtClean="0">
                          <a:solidFill>
                            <a:srgbClr val="000000"/>
                          </a:solidFill>
                          <a:latin typeface="Calibri"/>
                        </a:rPr>
                        <a:t>Quartz </a:t>
                      </a:r>
                      <a:r>
                        <a:rPr lang="fr-FR" sz="2000" b="1" i="0" u="none" strike="noStrike" dirty="0">
                          <a:solidFill>
                            <a:srgbClr val="000000"/>
                          </a:solidFill>
                          <a:latin typeface="Calibri"/>
                        </a:rPr>
                        <a:t>store</a:t>
                      </a:r>
                    </a:p>
                  </a:txBody>
                  <a:tcPr marL="9525" marR="9525" marT="9525" marB="0" anchor="b">
                    <a:blipFill dpi="0" rotWithShape="1">
                      <a:blip r:embed="rId2">
                        <a:alphaModFix amt="72000"/>
                      </a:blip>
                      <a:srcRect/>
                      <a:tile tx="0" ty="0" sx="100000" sy="100000" flip="none" algn="tl"/>
                    </a:blipFill>
                  </a:tcPr>
                </a:tc>
                <a:tc>
                  <a:txBody>
                    <a:bodyPr/>
                    <a:lstStyle/>
                    <a:p>
                      <a:pPr algn="l" fontAlgn="b"/>
                      <a:r>
                        <a:rPr lang="fr-FR" sz="2000" b="1" i="0" u="sng" strike="noStrike" dirty="0">
                          <a:solidFill>
                            <a:schemeClr val="tx1"/>
                          </a:solidFill>
                          <a:latin typeface="Calibri"/>
                          <a:hlinkClick r:id="rId3"/>
                        </a:rPr>
                        <a:t>www.quartz-store.com</a:t>
                      </a:r>
                      <a:endParaRPr lang="fr-FR" sz="2000" b="1" i="0" u="sng" strike="noStrike" dirty="0">
                        <a:solidFill>
                          <a:schemeClr val="tx1"/>
                        </a:solidFill>
                        <a:latin typeface="Calibri"/>
                      </a:endParaRPr>
                    </a:p>
                  </a:txBody>
                  <a:tcPr marL="9525" marR="9525" marT="9525" marB="0" anchor="b">
                    <a:blipFill dpi="0" rotWithShape="1">
                      <a:blip r:embed="rId2">
                        <a:alphaModFix amt="72000"/>
                      </a:blip>
                      <a:srcRect/>
                      <a:tile tx="0" ty="0" sx="100000" sy="100000" flip="none" algn="tl"/>
                    </a:blipFill>
                  </a:tcPr>
                </a:tc>
              </a:tr>
              <a:tr h="486017">
                <a:tc>
                  <a:txBody>
                    <a:bodyPr/>
                    <a:lstStyle/>
                    <a:p>
                      <a:pPr algn="l" fontAlgn="b"/>
                      <a:r>
                        <a:rPr lang="fr-FR" sz="2000" b="1" i="0" u="none" strike="noStrike" dirty="0" smtClean="0">
                          <a:solidFill>
                            <a:srgbClr val="000000"/>
                          </a:solidFill>
                          <a:latin typeface="Calibri"/>
                        </a:rPr>
                        <a:t>Fil </a:t>
                      </a:r>
                      <a:r>
                        <a:rPr lang="fr-FR" sz="2000" b="1" i="0" u="none" strike="noStrike" dirty="0">
                          <a:solidFill>
                            <a:srgbClr val="000000"/>
                          </a:solidFill>
                          <a:latin typeface="Calibri"/>
                        </a:rPr>
                        <a:t>cuivre, gants latex,…..</a:t>
                      </a:r>
                    </a:p>
                  </a:txBody>
                  <a:tcPr marL="9525" marR="9525" marT="9525" marB="0" anchor="b">
                    <a:blipFill dpi="0" rotWithShape="1">
                      <a:blip r:embed="rId2">
                        <a:alphaModFix amt="72000"/>
                      </a:blip>
                      <a:srcRect/>
                      <a:tile tx="0" ty="0" sx="100000" sy="100000" flip="none" algn="tl"/>
                    </a:blipFill>
                  </a:tcPr>
                </a:tc>
                <a:tc>
                  <a:txBody>
                    <a:bodyPr/>
                    <a:lstStyle/>
                    <a:p>
                      <a:pPr algn="l" fontAlgn="b"/>
                      <a:r>
                        <a:rPr lang="fr-FR" sz="2000" b="1" i="0" u="none" strike="noStrike" dirty="0" smtClean="0">
                          <a:solidFill>
                            <a:srgbClr val="000000"/>
                          </a:solidFill>
                          <a:latin typeface="Calibri"/>
                        </a:rPr>
                        <a:t>Magasins </a:t>
                      </a:r>
                      <a:r>
                        <a:rPr lang="fr-FR" sz="2000" b="1" i="0" u="none" strike="noStrike" dirty="0">
                          <a:solidFill>
                            <a:srgbClr val="000000"/>
                          </a:solidFill>
                          <a:latin typeface="Calibri"/>
                        </a:rPr>
                        <a:t>de bricolage</a:t>
                      </a:r>
                    </a:p>
                  </a:txBody>
                  <a:tcPr marL="9525" marR="9525" marT="9525" marB="0" anchor="b">
                    <a:blipFill dpi="0" rotWithShape="1">
                      <a:blip r:embed="rId2">
                        <a:alphaModFix amt="72000"/>
                      </a:blip>
                      <a:srcRect/>
                      <a:tile tx="0" ty="0" sx="100000" sy="100000" flip="none" algn="tl"/>
                    </a:blipFill>
                  </a:tcPr>
                </a:tc>
                <a:tc>
                  <a:txBody>
                    <a:bodyPr/>
                    <a:lstStyle/>
                    <a:p>
                      <a:pPr algn="l" fontAlgn="b"/>
                      <a:r>
                        <a:rPr lang="fr-FR" sz="2000" b="1" i="0" u="none" strike="noStrike" dirty="0">
                          <a:solidFill>
                            <a:srgbClr val="000000"/>
                          </a:solidFill>
                          <a:latin typeface="Calibri"/>
                        </a:rPr>
                        <a:t> </a:t>
                      </a:r>
                    </a:p>
                  </a:txBody>
                  <a:tcPr marL="9525" marR="9525" marT="9525" marB="0" anchor="b">
                    <a:blipFill dpi="0" rotWithShape="1">
                      <a:blip r:embed="rId2">
                        <a:alphaModFix amt="72000"/>
                      </a:blip>
                      <a:srcRect/>
                      <a:tile tx="0" ty="0" sx="100000" sy="100000" flip="none" algn="tl"/>
                    </a:blipFill>
                  </a:tcPr>
                </a:tc>
              </a:tr>
            </a:tbl>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pPr algn="l"/>
            <a:r>
              <a:rPr lang="fr-FR" sz="2400" dirty="0" smtClean="0"/>
              <a:t>Mentions obligatoires : Attention lors de pathologies, il est préférable de consulter un médecin afin de diagnostiquer et traiter le problèmes. La </a:t>
            </a:r>
            <a:r>
              <a:rPr lang="fr-FR" sz="2400" dirty="0" err="1" smtClean="0"/>
              <a:t>societé</a:t>
            </a:r>
            <a:r>
              <a:rPr lang="fr-FR" sz="2400" dirty="0" smtClean="0"/>
              <a:t> le </a:t>
            </a:r>
            <a:r>
              <a:rPr lang="fr-FR" sz="2400" dirty="0" err="1" smtClean="0"/>
              <a:t>phoenix</a:t>
            </a:r>
            <a:r>
              <a:rPr lang="fr-FR" sz="2400" dirty="0" smtClean="0"/>
              <a:t> du </a:t>
            </a:r>
            <a:r>
              <a:rPr lang="fr-FR" sz="2400" dirty="0" err="1" smtClean="0"/>
              <a:t>léman</a:t>
            </a:r>
            <a:r>
              <a:rPr lang="fr-FR" sz="2400" dirty="0" smtClean="0"/>
              <a:t> se décharge de toutes </a:t>
            </a:r>
            <a:r>
              <a:rPr lang="fr-FR" sz="2400" dirty="0" smtClean="0"/>
              <a:t>incompréhensions </a:t>
            </a:r>
            <a:r>
              <a:rPr lang="fr-FR" sz="2400" dirty="0" smtClean="0"/>
              <a:t>par rapport au mode d’utilisation des </a:t>
            </a:r>
            <a:r>
              <a:rPr lang="fr-FR" sz="2400" dirty="0" err="1" smtClean="0"/>
              <a:t>orgonites</a:t>
            </a:r>
            <a:r>
              <a:rPr lang="fr-FR" sz="2400" dirty="0" smtClean="0"/>
              <a:t>. </a:t>
            </a:r>
            <a:endParaRPr lang="fr-FR" sz="2400" dirty="0"/>
          </a:p>
        </p:txBody>
      </p:sp>
      <p:sp>
        <p:nvSpPr>
          <p:cNvPr id="3" name="Sous-titre 2"/>
          <p:cNvSpPr>
            <a:spLocks noGrp="1"/>
          </p:cNvSpPr>
          <p:nvPr>
            <p:ph type="subTitle" idx="1"/>
          </p:nvPr>
        </p:nvSpPr>
        <p:spPr/>
        <p:txBody>
          <a:bodyPr>
            <a:normAutofit/>
          </a:bodyPr>
          <a:lstStyle/>
          <a:p>
            <a:pPr algn="ctr"/>
            <a:r>
              <a:rPr lang="fr-FR" sz="4400" dirty="0" smtClean="0"/>
              <a:t>Bonne route dans la fabrication d’</a:t>
            </a:r>
            <a:r>
              <a:rPr lang="fr-FR" sz="4400" dirty="0" err="1" smtClean="0"/>
              <a:t>orgonites</a:t>
            </a:r>
            <a:endParaRPr lang="fr-FR" sz="4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764704"/>
            <a:ext cx="8352928" cy="6186309"/>
          </a:xfrm>
          <a:prstGeom prst="rect">
            <a:avLst/>
          </a:prstGeom>
        </p:spPr>
        <p:txBody>
          <a:bodyPr wrap="square">
            <a:spAutoFit/>
          </a:bodyPr>
          <a:lstStyle/>
          <a:p>
            <a:r>
              <a:rPr lang="fr-FR" dirty="0" smtClean="0">
                <a:latin typeface="Comic Sans MS" pitchFamily="66" charset="0"/>
              </a:rPr>
              <a:t>Wilheim Reich montra que l'énergie « orgone » suit le principe de l'entropie négative, c'est à dire du potentiel le plus faible vers le plus fort, jusqu'à l'équilibre des deux champs, et que cette entropie négative était le moteur de nombreux processus biologiques et météorologiques naturels.</a:t>
            </a:r>
          </a:p>
          <a:p>
            <a:r>
              <a:rPr lang="fr-FR" dirty="0" smtClean="0">
                <a:latin typeface="Comic Sans MS" pitchFamily="66" charset="0"/>
              </a:rPr>
              <a:t/>
            </a:r>
            <a:br>
              <a:rPr lang="fr-FR" dirty="0" smtClean="0">
                <a:latin typeface="Comic Sans MS" pitchFamily="66" charset="0"/>
              </a:rPr>
            </a:br>
            <a:endParaRPr lang="fr-FR" dirty="0" smtClean="0">
              <a:latin typeface="Comic Sans MS" pitchFamily="66" charset="0"/>
            </a:endParaRPr>
          </a:p>
          <a:p>
            <a:r>
              <a:rPr lang="fr-FR" dirty="0" smtClean="0">
                <a:latin typeface="Comic Sans MS" pitchFamily="66" charset="0"/>
              </a:rPr>
              <a:t>Il montra également que l'orgone peut avoir plusieurs états et notamment être vitalisante ou dévitalisante.</a:t>
            </a:r>
          </a:p>
          <a:p>
            <a:r>
              <a:rPr lang="fr-FR" dirty="0" smtClean="0">
                <a:latin typeface="Comic Sans MS" pitchFamily="66" charset="0"/>
              </a:rPr>
              <a:t/>
            </a:r>
            <a:br>
              <a:rPr lang="fr-FR" dirty="0" smtClean="0">
                <a:latin typeface="Comic Sans MS" pitchFamily="66" charset="0"/>
              </a:rPr>
            </a:br>
            <a:endParaRPr lang="fr-FR" dirty="0" smtClean="0">
              <a:latin typeface="Comic Sans MS" pitchFamily="66" charset="0"/>
            </a:endParaRPr>
          </a:p>
          <a:p>
            <a:r>
              <a:rPr lang="fr-FR" dirty="0" smtClean="0">
                <a:latin typeface="Comic Sans MS" pitchFamily="66" charset="0"/>
              </a:rPr>
              <a:t>Death Orgone ou Positive Orgone: DOR et POR</a:t>
            </a:r>
          </a:p>
          <a:p>
            <a:r>
              <a:rPr lang="fr-FR" dirty="0" smtClean="0">
                <a:latin typeface="Comic Sans MS" pitchFamily="66" charset="0"/>
              </a:rPr>
              <a:t>-Le Dor est produit par nombre de nos technologies modernes (téléphone portable, wifi, TV etc...) Cela peut expliquer la recrudescence de "maladies modernes". Ces appareils génèrent des champs d'électrons chaotiques, inconnus dans la nature. </a:t>
            </a:r>
          </a:p>
          <a:p>
            <a:r>
              <a:rPr lang="fr-FR" dirty="0" smtClean="0">
                <a:latin typeface="Comic Sans MS" pitchFamily="66" charset="0"/>
              </a:rPr>
              <a:t>Nous "baignons" dans ces champs de fréquences, qui interfèrent avec nos bio-champs.</a:t>
            </a:r>
          </a:p>
          <a:p>
            <a:r>
              <a:rPr lang="fr-FR" dirty="0" smtClean="0">
                <a:latin typeface="Comic Sans MS" pitchFamily="66" charset="0"/>
              </a:rPr>
              <a:t>Il existe également du Dor psychique (mémoires négatives, émotions refoulées...).</a:t>
            </a:r>
          </a:p>
          <a:p>
            <a:r>
              <a:rPr lang="fr-FR" dirty="0" smtClean="0">
                <a:latin typeface="Comic Sans MS" pitchFamily="66" charset="0"/>
              </a:rPr>
              <a:t>- Le Por est présent en grande quantité dans la Nature (Forêts, montagnes, rivières).</a:t>
            </a:r>
          </a:p>
          <a:p>
            <a:r>
              <a:rPr lang="fr-FR" dirty="0" smtClean="0">
                <a:latin typeface="Comic Sans MS" pitchFamily="66" charset="0"/>
              </a:rPr>
              <a:t>Cela explique pourquoi on s'y sent si bien!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980728"/>
            <a:ext cx="8064896" cy="3416320"/>
          </a:xfrm>
          <a:prstGeom prst="rect">
            <a:avLst/>
          </a:prstGeom>
        </p:spPr>
        <p:txBody>
          <a:bodyPr wrap="square">
            <a:spAutoFit/>
          </a:bodyPr>
          <a:lstStyle/>
          <a:p>
            <a:r>
              <a:rPr lang="fr-FR" dirty="0" smtClean="0">
                <a:latin typeface="Comic Sans MS" pitchFamily="66" charset="0"/>
              </a:rPr>
              <a:t>Après sa mort plusieurs chercheurs ont continué les travaux de Reich, et ont été à même de constater, de comprendre et continuer leur recherche sur l’orgone, cette énergie vitale.</a:t>
            </a:r>
          </a:p>
          <a:p>
            <a:r>
              <a:rPr lang="fr-FR" dirty="0" smtClean="0">
                <a:latin typeface="Comic Sans MS" pitchFamily="66" charset="0"/>
              </a:rPr>
              <a:t/>
            </a:r>
            <a:br>
              <a:rPr lang="fr-FR" dirty="0" smtClean="0">
                <a:latin typeface="Comic Sans MS" pitchFamily="66" charset="0"/>
              </a:rPr>
            </a:br>
            <a:endParaRPr lang="fr-FR" dirty="0" smtClean="0">
              <a:latin typeface="Comic Sans MS" pitchFamily="66" charset="0"/>
            </a:endParaRPr>
          </a:p>
          <a:p>
            <a:r>
              <a:rPr lang="fr-FR" dirty="0" smtClean="0">
                <a:latin typeface="Comic Sans MS" pitchFamily="66" charset="0"/>
              </a:rPr>
              <a:t>C’est toutefois plus récemment, en 2000, grâce aux découvertes de l’Américain Don Croft, que l’orgonite en tant que filtre énergétiques, a connu une formidable évolution. </a:t>
            </a:r>
          </a:p>
          <a:p>
            <a:endParaRPr lang="fr-FR" dirty="0" smtClean="0">
              <a:latin typeface="Comic Sans MS" pitchFamily="66" charset="0"/>
            </a:endParaRPr>
          </a:p>
          <a:p>
            <a:r>
              <a:rPr lang="fr-FR" dirty="0" smtClean="0">
                <a:latin typeface="Comic Sans MS" pitchFamily="66" charset="0"/>
              </a:rPr>
              <a:t/>
            </a:r>
            <a:br>
              <a:rPr lang="fr-FR" dirty="0" smtClean="0">
                <a:latin typeface="Comic Sans MS" pitchFamily="66" charset="0"/>
              </a:rPr>
            </a:br>
            <a:endParaRPr lang="fr-FR" dirty="0" smtClean="0">
              <a:latin typeface="Comic Sans MS" pitchFamily="66" charset="0"/>
            </a:endParaRPr>
          </a:p>
          <a:p>
            <a:r>
              <a:rPr lang="fr-FR" dirty="0" smtClean="0">
                <a:latin typeface="Comic Sans MS" pitchFamily="66" charset="0"/>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94692"/>
            <a:ext cx="8712968" cy="6186309"/>
          </a:xfrm>
          <a:prstGeom prst="rect">
            <a:avLst/>
          </a:prstGeom>
        </p:spPr>
        <p:txBody>
          <a:bodyPr wrap="square">
            <a:spAutoFit/>
          </a:bodyPr>
          <a:lstStyle/>
          <a:p>
            <a:endParaRPr lang="fr-FR" dirty="0" smtClean="0">
              <a:latin typeface="Comic Sans MS" pitchFamily="66" charset="0"/>
            </a:endParaRPr>
          </a:p>
          <a:p>
            <a:r>
              <a:rPr lang="fr-FR" dirty="0" smtClean="0">
                <a:latin typeface="Comic Sans MS" pitchFamily="66" charset="0"/>
              </a:rPr>
              <a:t>Le métal attirent les basses vibrations puis la renvoie tandis que la résine et le cristal la filtre et la stocke.</a:t>
            </a:r>
          </a:p>
          <a:p>
            <a:r>
              <a:rPr lang="fr-FR" dirty="0" smtClean="0">
                <a:latin typeface="Comic Sans MS" pitchFamily="66" charset="0"/>
              </a:rPr>
              <a:t>Le cristal  grâce à la piézoélectricité réinforme et vitalise l'orgone au moment de son émission.</a:t>
            </a:r>
          </a:p>
          <a:p>
            <a:r>
              <a:rPr lang="fr-FR" dirty="0" smtClean="0">
                <a:latin typeface="Comic Sans MS" pitchFamily="66" charset="0"/>
              </a:rPr>
              <a:t>Ces trois matériaux forment un aimant bipolaire qui attire naturellement l’énergie ambiante pour la stocker, la réinformer et la redistribuer. De ces deux forces opposées d'attraction/répulsion résulte une friction qui redynamise les fréquences basses et qui produit de l’énergie. </a:t>
            </a:r>
          </a:p>
          <a:p>
            <a:r>
              <a:rPr lang="fr-FR" dirty="0" smtClean="0">
                <a:latin typeface="Comic Sans MS" pitchFamily="66" charset="0"/>
              </a:rPr>
              <a:t/>
            </a:r>
            <a:br>
              <a:rPr lang="fr-FR" dirty="0" smtClean="0">
                <a:latin typeface="Comic Sans MS" pitchFamily="66" charset="0"/>
              </a:rPr>
            </a:br>
            <a:endParaRPr lang="fr-FR" dirty="0" smtClean="0">
              <a:latin typeface="Comic Sans MS" pitchFamily="66" charset="0"/>
            </a:endParaRPr>
          </a:p>
          <a:p>
            <a:r>
              <a:rPr lang="fr-FR" dirty="0" smtClean="0">
                <a:latin typeface="Comic Sans MS" pitchFamily="66" charset="0"/>
              </a:rPr>
              <a:t>Comme de l'eau stagnante qui viendrait se jeter dans la mer serait redynamisée par le va et vient des vagues.</a:t>
            </a:r>
          </a:p>
          <a:p>
            <a:r>
              <a:rPr lang="fr-FR" dirty="0" smtClean="0">
                <a:latin typeface="Comic Sans MS" pitchFamily="66" charset="0"/>
              </a:rPr>
              <a:t>L' orgonite utilise donc à plein potentiel une loi physique simple: "La loi de Maxwell".</a:t>
            </a:r>
          </a:p>
          <a:p>
            <a:r>
              <a:rPr lang="fr-FR" dirty="0" smtClean="0">
                <a:latin typeface="Comic Sans MS" pitchFamily="66" charset="0"/>
              </a:rPr>
              <a:t>"Toutes masses métalliques attirent et se chargent des champs électromagnétiques qui l'entourent puis les rayonnent en fonction de ses caractéristiques physiques" </a:t>
            </a:r>
          </a:p>
          <a:p>
            <a:r>
              <a:rPr lang="fr-FR" dirty="0" smtClean="0">
                <a:latin typeface="Comic Sans MS" pitchFamily="66" charset="0"/>
              </a:rPr>
              <a:t>Le métal fait donc office de paratonnerre en attirant les ondes alentour. </a:t>
            </a:r>
          </a:p>
          <a:p>
            <a:endParaRPr lang="fr-FR" dirty="0" smtClean="0">
              <a:latin typeface="Comic Sans MS" pitchFamily="66" charset="0"/>
            </a:endParaRPr>
          </a:p>
          <a:p>
            <a:r>
              <a:rPr lang="fr-FR" dirty="0" smtClean="0">
                <a:latin typeface="Comic Sans MS" pitchFamily="66" charset="0"/>
              </a:rPr>
              <a:t>La présence de cristaux amplifie le phénomène d'accumulation de l'orgone mais surtout modifie la fréquence produite par ces champs électromagnétiques. </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3428</TotalTime>
  <Words>3200</Words>
  <Application>Microsoft Office PowerPoint</Application>
  <PresentationFormat>Affichage à l'écran (4:3)</PresentationFormat>
  <Paragraphs>301</Paragraphs>
  <Slides>65</Slides>
  <Notes>2</Notes>
  <HiddenSlides>0</HiddenSlides>
  <MMClips>0</MMClips>
  <ScaleCrop>false</ScaleCrop>
  <HeadingPairs>
    <vt:vector size="4" baseType="variant">
      <vt:variant>
        <vt:lpstr>Thème</vt:lpstr>
      </vt:variant>
      <vt:variant>
        <vt:i4>1</vt:i4>
      </vt:variant>
      <vt:variant>
        <vt:lpstr>Titres des diapositives</vt:lpstr>
      </vt:variant>
      <vt:variant>
        <vt:i4>65</vt:i4>
      </vt:variant>
    </vt:vector>
  </HeadingPairs>
  <TitlesOfParts>
    <vt:vector size="66" baseType="lpstr">
      <vt:lpstr>Débit</vt:lpstr>
      <vt:lpstr>Fabrication d’une Orgoshungite HGG </vt:lpstr>
      <vt:lpstr>Définition et propriétés des orgonites</vt:lpstr>
      <vt:lpstr>Diapositive 3</vt:lpstr>
      <vt:lpstr>Diapositive 4</vt:lpstr>
      <vt:lpstr>Diapositive 5</vt:lpstr>
      <vt:lpstr>Diapositive 6</vt:lpstr>
      <vt:lpstr>Diapositive 7</vt:lpstr>
      <vt:lpstr>Diapositive 8</vt:lpstr>
      <vt:lpstr>Diapositive 9</vt:lpstr>
      <vt:lpstr>Diapositive 10</vt:lpstr>
      <vt:lpstr>Diapositive 11</vt:lpstr>
      <vt:lpstr>Méthode de fabrication</vt:lpstr>
      <vt:lpstr>Matériel requis</vt:lpstr>
      <vt:lpstr>Choisir ses cristaux de roches</vt:lpstr>
      <vt:lpstr>suite</vt:lpstr>
      <vt:lpstr>suite</vt:lpstr>
      <vt:lpstr>Sélénite</vt:lpstr>
      <vt:lpstr>Diapositive 18</vt:lpstr>
      <vt:lpstr>Pyrithe</vt:lpstr>
      <vt:lpstr>Diapositive 20</vt:lpstr>
      <vt:lpstr>CRISTAUX DE ROCHE</vt:lpstr>
      <vt:lpstr>Diapositive 22</vt:lpstr>
      <vt:lpstr>QUARTZ ROSE</vt:lpstr>
      <vt:lpstr>Diapositive 24</vt:lpstr>
      <vt:lpstr>TOURMALINE NOIRE BRUT</vt:lpstr>
      <vt:lpstr>Diapositive 26</vt:lpstr>
      <vt:lpstr>Améthyste</vt:lpstr>
      <vt:lpstr>Diapositive 28</vt:lpstr>
      <vt:lpstr>CITRINE</vt:lpstr>
      <vt:lpstr>Diapositive 30</vt:lpstr>
      <vt:lpstr>AVENTURINE</vt:lpstr>
      <vt:lpstr>Diapositive 32</vt:lpstr>
      <vt:lpstr>Nettoyage des minéraux au sel</vt:lpstr>
      <vt:lpstr>Charger les minéraux</vt:lpstr>
      <vt:lpstr>La fleur de vie est une merveille d’onde de forme, elle est utilisée depuis des millénaires pour harmoniser les lieux, les personnes. Il est donc possible d’utiliser également se procédé de recharge.</vt:lpstr>
      <vt:lpstr>Le sel de gemme est également un purificateur d’énergie mais il ne dois pas être utilisé seul car pas assez puissant.</vt:lpstr>
      <vt:lpstr>Amas d’Améthyste Un des meilleurs moyen d’harmoniser des cristaux. Placer les minéraux sur un lit d’améthyste. </vt:lpstr>
      <vt:lpstr>Le magnétisme humain et la programmation des cristaux de roche</vt:lpstr>
      <vt:lpstr>Résine polyester et catalyseur</vt:lpstr>
      <vt:lpstr>Le bronze et l’aluminium</vt:lpstr>
      <vt:lpstr>Poudre de shungite</vt:lpstr>
      <vt:lpstr>Diapositive 42</vt:lpstr>
      <vt:lpstr>Moule en verre</vt:lpstr>
      <vt:lpstr>Fil de cuivre 1 mm2</vt:lpstr>
      <vt:lpstr>Dénuder le fil de cuivre</vt:lpstr>
      <vt:lpstr>Création de spires</vt:lpstr>
      <vt:lpstr>Spirale terminée</vt:lpstr>
      <vt:lpstr>Plier en deux 2,50 mètres de fil de cuivre de 1 mm2 et écraser à l’aide d’une pince le milieu.</vt:lpstr>
      <vt:lpstr>La Spirale extérieure prend forme en enroulant le fil dans le sens des aiguille d’une montre en descendant sur un entonnoir. </vt:lpstr>
      <vt:lpstr>,  replier chacun des deux bout de la spirale de manière opposée. La spirale est terminée. Il reste à vérifier l’encombrement des spires dans le moule.</vt:lpstr>
      <vt:lpstr>Prendre 100 ml de résine polyester et 1 ml de catalyseur (mélange à   1 %). Pour rendre le choses simples utilisez des seringues une de 20ml et l’autre graduée à 2,5 ml pour le catalyseur. Un pot en verre, ou plastique prévu à cet effet, un bâton pour brasser énergiquement durant 1 minute</vt:lpstr>
      <vt:lpstr>Faire le mélange dans le pot et brasser. </vt:lpstr>
      <vt:lpstr>Puis verser le mélange au fond du verre. Ensuite, faites tomber quelques copeaux de bronze au fond du verre. Laissez la résine prendre jusqu’à ce qu’elle soit suffisamment solide pour poser d’autres éléments. Elle doit être encore gélatineuse et pas dure.</vt:lpstr>
      <vt:lpstr>Refaites la même chose avec des copeaux d’aluminium. Laissez durcir et ensuite placez les  4 cristaux bi-terminés en croix en disposant tout le tour les pierres semi précieuses (pyrite, améthyste, sélénite, tourmaline noire, aventurine, quartz rose…</vt:lpstr>
      <vt:lpstr>Coulez à nouveau et laissez durcir jusqu’à ce que le mélange soit gélatineux. </vt:lpstr>
      <vt:lpstr>Faites une préparation de résine avec une cuillère à café bombée de poudre de shungite, mélangez et versez en vous arrêtant à 2 mm du bord du verre (moule).</vt:lpstr>
      <vt:lpstr>Voici le moment du démoulage. L’orgonite peut être parfaite. Néanmoins, certaines matière telle que la shungite ont peut être coulées trop bas laissant une marque.</vt:lpstr>
      <vt:lpstr>Afin d’égaliser tous ces défauts, il faut poncer avec d’abord du papier de verre gros grain. La base, puis les bords.</vt:lpstr>
      <vt:lpstr>Terminez avec du papier de verre de carrossier très fin grain de 1000. N’hésitez pas à le mouiller afin d’avoir le meilleur résultat possible. Il est possible éventuellement d’utiliser une polisseuse</vt:lpstr>
      <vt:lpstr>Touche finale, après nettoyage sous l’eau et séchage faire un dernier mélange de résine + durcisseur et étaler une couche très fine de haut en bas sur tout le tour. N’oubliez pas que la résine doit polymériser dans un endroit entre 20 et 30 degrés.</vt:lpstr>
      <vt:lpstr>Mesure énergétique de l’orgoshungite soit en Bovis soit en pourcents.</vt:lpstr>
      <vt:lpstr>Le pendule</vt:lpstr>
      <vt:lpstr>Diapositive 63</vt:lpstr>
      <vt:lpstr>Liste du matériel et des fournisseurs</vt:lpstr>
      <vt:lpstr>Mentions obligatoires : Attention lors de pathologies, il est préférable de consulter un médecin afin de diagnostiquer et traiter le problèmes. La societé le phoenix du léman se décharge de toutes incompréhensions par rapport au mode d’utilisation des orgonites.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Fabrication d’une Orgoshungite HGG</dc:title>
  <dc:creator>Stéphane</dc:creator>
  <cp:lastModifiedBy>Stéphane</cp:lastModifiedBy>
  <cp:revision>145</cp:revision>
  <dcterms:created xsi:type="dcterms:W3CDTF">2014-11-23T15:47:53Z</dcterms:created>
  <dcterms:modified xsi:type="dcterms:W3CDTF">2017-06-19T20:14:39Z</dcterms:modified>
</cp:coreProperties>
</file>